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85" r:id="rId3"/>
    <p:sldId id="294" r:id="rId4"/>
    <p:sldId id="295" r:id="rId5"/>
    <p:sldId id="296" r:id="rId6"/>
    <p:sldId id="297" r:id="rId7"/>
    <p:sldId id="298" r:id="rId8"/>
    <p:sldId id="299" r:id="rId9"/>
    <p:sldId id="300" r:id="rId10"/>
    <p:sldId id="290" r:id="rId11"/>
    <p:sldId id="288" r:id="rId12"/>
    <p:sldId id="286" r:id="rId13"/>
    <p:sldId id="266" r:id="rId14"/>
    <p:sldId id="267" r:id="rId15"/>
    <p:sldId id="292" r:id="rId16"/>
    <p:sldId id="293" r:id="rId17"/>
    <p:sldId id="291" r:id="rId18"/>
    <p:sldId id="282" r:id="rId19"/>
    <p:sldId id="283" r:id="rId20"/>
    <p:sldId id="284" r:id="rId21"/>
  </p:sldIdLst>
  <p:sldSz cx="6858000" cy="9372600"/>
  <p:notesSz cx="6858000" cy="9372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441" autoAdjust="0"/>
    <p:restoredTop sz="94624" autoAdjust="0"/>
  </p:normalViewPr>
  <p:slideViewPr>
    <p:cSldViewPr>
      <p:cViewPr>
        <p:scale>
          <a:sx n="59" d="100"/>
          <a:sy n="59" d="100"/>
        </p:scale>
        <p:origin x="-2106" y="16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8313"/>
          </a:xfrm>
          <a:prstGeom prst="rect">
            <a:avLst/>
          </a:prstGeom>
        </p:spPr>
        <p:txBody>
          <a:bodyPr vert="horz" lIns="91440" tIns="45720" rIns="91440" bIns="45720" rtlCol="0"/>
          <a:lstStyle>
            <a:lvl1pPr algn="r">
              <a:defRPr sz="1200"/>
            </a:lvl1pPr>
          </a:lstStyle>
          <a:p>
            <a:fld id="{AFAEA0C8-FB70-4BFB-9AD6-D0EB19CEF456}" type="datetimeFigureOut">
              <a:rPr lang="en-US" smtClean="0"/>
              <a:pPr/>
              <a:t>4/27/2018</a:t>
            </a:fld>
            <a:endParaRPr lang="en-US"/>
          </a:p>
        </p:txBody>
      </p:sp>
      <p:sp>
        <p:nvSpPr>
          <p:cNvPr id="4" name="Slide Image Placeholder 3"/>
          <p:cNvSpPr>
            <a:spLocks noGrp="1" noRot="1" noChangeAspect="1"/>
          </p:cNvSpPr>
          <p:nvPr>
            <p:ph type="sldImg" idx="2"/>
          </p:nvPr>
        </p:nvSpPr>
        <p:spPr>
          <a:xfrm>
            <a:off x="2143125" y="703263"/>
            <a:ext cx="2571750" cy="3514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51350"/>
            <a:ext cx="5486400" cy="42179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02700"/>
            <a:ext cx="297180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902700"/>
            <a:ext cx="2971800" cy="468313"/>
          </a:xfrm>
          <a:prstGeom prst="rect">
            <a:avLst/>
          </a:prstGeom>
        </p:spPr>
        <p:txBody>
          <a:bodyPr vert="horz" lIns="91440" tIns="45720" rIns="91440" bIns="45720" rtlCol="0" anchor="b"/>
          <a:lstStyle>
            <a:lvl1pPr algn="r">
              <a:defRPr sz="1200"/>
            </a:lvl1pPr>
          </a:lstStyle>
          <a:p>
            <a:fld id="{B0AD3B7A-F13D-42EA-8F42-77857C60A5A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DC8BFB-ACD6-4DB7-BFF2-2FDA0392B975}" type="slidenum">
              <a:rPr lang="en-US" smtClean="0"/>
              <a:pPr/>
              <a:t>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350" y="2905506"/>
            <a:ext cx="5829300" cy="196824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8700" y="5248656"/>
            <a:ext cx="4800600" cy="23431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sz="half" idx="2"/>
          </p:nvPr>
        </p:nvSpPr>
        <p:spPr>
          <a:xfrm>
            <a:off x="342900" y="2155698"/>
            <a:ext cx="2983230" cy="618591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1870" y="2155698"/>
            <a:ext cx="2983230" cy="618591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6857986" cy="374524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6857986" cy="510028"/>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6857986" cy="3745242"/>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87020" y="1232405"/>
            <a:ext cx="6283958" cy="391159"/>
          </a:xfrm>
          <a:prstGeom prst="rect">
            <a:avLst/>
          </a:prstGeom>
        </p:spPr>
        <p:txBody>
          <a:bodyPr wrap="square" lIns="0" tIns="0" rIns="0" bIns="0">
            <a:spAutoFit/>
          </a:bodyPr>
          <a:lstStyle>
            <a:lvl1pPr>
              <a:defRPr sz="2400" b="1" i="1" u="sng">
                <a:solidFill>
                  <a:srgbClr val="FF0000"/>
                </a:solidFill>
                <a:latin typeface="Calibri"/>
                <a:cs typeface="Calibri"/>
              </a:defRPr>
            </a:lvl1pPr>
          </a:lstStyle>
          <a:p>
            <a:endParaRPr/>
          </a:p>
        </p:txBody>
      </p:sp>
      <p:sp>
        <p:nvSpPr>
          <p:cNvPr id="3" name="Holder 3"/>
          <p:cNvSpPr>
            <a:spLocks noGrp="1"/>
          </p:cNvSpPr>
          <p:nvPr>
            <p:ph type="body" idx="1"/>
          </p:nvPr>
        </p:nvSpPr>
        <p:spPr>
          <a:xfrm>
            <a:off x="287336" y="1968877"/>
            <a:ext cx="6283325" cy="2680970"/>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2331720" y="8716518"/>
            <a:ext cx="2194560" cy="46863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42900" y="8716518"/>
            <a:ext cx="1577340" cy="46863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6" name="Holder 6"/>
          <p:cNvSpPr>
            <a:spLocks noGrp="1"/>
          </p:cNvSpPr>
          <p:nvPr>
            <p:ph type="sldNum" sz="quarter" idx="7"/>
          </p:nvPr>
        </p:nvSpPr>
        <p:spPr>
          <a:xfrm>
            <a:off x="4937760" y="8716518"/>
            <a:ext cx="1577340" cy="46863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5.xml"/><Relationship Id="rId5" Type="http://schemas.openxmlformats.org/officeDocument/2006/relationships/image" Target="../media/image19.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jpeg"/><Relationship Id="rId7"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263893"/>
            <a:ext cx="6857986" cy="6210287"/>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0"/>
            <a:ext cx="6857986" cy="330071"/>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0" y="330071"/>
            <a:ext cx="6858000" cy="0"/>
          </a:xfrm>
          <a:custGeom>
            <a:avLst/>
            <a:gdLst/>
            <a:ahLst/>
            <a:cxnLst/>
            <a:rect l="l" t="t" r="r" b="b"/>
            <a:pathLst>
              <a:path w="6858000">
                <a:moveTo>
                  <a:pt x="6857936" y="0"/>
                </a:moveTo>
                <a:lnTo>
                  <a:pt x="0"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8877300"/>
            <a:ext cx="6857986" cy="495281"/>
          </a:xfrm>
          <a:prstGeom prst="rect">
            <a:avLst/>
          </a:prstGeom>
          <a:blipFill>
            <a:blip r:embed="rId4" cstate="print"/>
            <a:stretch>
              <a:fillRect/>
            </a:stretch>
          </a:blipFill>
        </p:spPr>
        <p:txBody>
          <a:bodyPr wrap="square" lIns="0" tIns="0" rIns="0" bIns="0" rtlCol="0"/>
          <a:lstStyle/>
          <a:p>
            <a:endParaRPr dirty="0"/>
          </a:p>
        </p:txBody>
      </p:sp>
      <p:sp>
        <p:nvSpPr>
          <p:cNvPr id="6" name="object 6"/>
          <p:cNvSpPr/>
          <p:nvPr/>
        </p:nvSpPr>
        <p:spPr>
          <a:xfrm>
            <a:off x="953643" y="3284668"/>
            <a:ext cx="4950590" cy="4127091"/>
          </a:xfrm>
          <a:prstGeom prst="rect">
            <a:avLst/>
          </a:prstGeom>
          <a:blipFill>
            <a:blip r:embed="rId5" cstate="print"/>
            <a:stretch>
              <a:fillRect/>
            </a:stretch>
          </a:blipFill>
        </p:spPr>
        <p:txBody>
          <a:bodyPr wrap="square" lIns="0" tIns="0" rIns="0" bIns="0" rtlCol="0"/>
          <a:lstStyle/>
          <a:p>
            <a:endParaRPr dirty="0"/>
          </a:p>
        </p:txBody>
      </p:sp>
      <p:sp>
        <p:nvSpPr>
          <p:cNvPr id="7" name="object 7"/>
          <p:cNvSpPr txBox="1"/>
          <p:nvPr/>
        </p:nvSpPr>
        <p:spPr>
          <a:xfrm>
            <a:off x="-25400" y="8420101"/>
            <a:ext cx="6883400" cy="566822"/>
          </a:xfrm>
          <a:prstGeom prst="rect">
            <a:avLst/>
          </a:prstGeom>
        </p:spPr>
        <p:txBody>
          <a:bodyPr vert="horz" wrap="square" lIns="0" tIns="12700" rIns="0" bIns="0" rtlCol="0">
            <a:spAutoFit/>
          </a:bodyPr>
          <a:lstStyle/>
          <a:p>
            <a:pPr marR="186690" algn="r">
              <a:lnSpc>
                <a:spcPct val="100000"/>
              </a:lnSpc>
              <a:spcBef>
                <a:spcPts val="100"/>
              </a:spcBef>
            </a:pPr>
            <a:r>
              <a:rPr lang="en-US" b="1" i="1" spc="-5" dirty="0" smtClean="0">
                <a:solidFill>
                  <a:srgbClr val="363434"/>
                </a:solidFill>
                <a:latin typeface="Century Gothic"/>
                <a:cs typeface="Century Gothic"/>
              </a:rPr>
              <a:t>October</a:t>
            </a:r>
            <a:endParaRPr b="1" i="1" dirty="0">
              <a:latin typeface="Century Gothic"/>
              <a:cs typeface="Century Gothic"/>
            </a:endParaRPr>
          </a:p>
          <a:p>
            <a:pPr marL="12700">
              <a:lnSpc>
                <a:spcPct val="100000"/>
              </a:lnSpc>
              <a:tabLst>
                <a:tab pos="5434965" algn="l"/>
                <a:tab pos="6870065" algn="l"/>
              </a:tabLst>
            </a:pPr>
            <a:r>
              <a:rPr b="1" i="1" strike="sngStrike" dirty="0">
                <a:solidFill>
                  <a:srgbClr val="363434"/>
                </a:solidFill>
                <a:latin typeface="Times New Roman"/>
                <a:cs typeface="Times New Roman"/>
              </a:rPr>
              <a:t> 	</a:t>
            </a:r>
            <a:r>
              <a:rPr lang="en-US" b="1" i="1" strike="sngStrike" dirty="0">
                <a:solidFill>
                  <a:srgbClr val="363434"/>
                </a:solidFill>
                <a:latin typeface="Times New Roman"/>
                <a:cs typeface="Times New Roman"/>
              </a:rPr>
              <a:t>          </a:t>
            </a:r>
            <a:r>
              <a:rPr b="1" i="1" strike="sngStrike" spc="-5" dirty="0">
                <a:solidFill>
                  <a:srgbClr val="363434"/>
                </a:solidFill>
                <a:latin typeface="Century Gothic"/>
                <a:cs typeface="Century Gothic"/>
              </a:rPr>
              <a:t>2017</a:t>
            </a:r>
            <a:r>
              <a:rPr sz="1750" b="1" strike="sngStrike" spc="-5" dirty="0">
                <a:solidFill>
                  <a:srgbClr val="363434"/>
                </a:solidFill>
                <a:latin typeface="Century Gothic"/>
                <a:cs typeface="Century Gothic"/>
              </a:rPr>
              <a:t>	</a:t>
            </a:r>
            <a:endParaRPr sz="1750" dirty="0">
              <a:latin typeface="Century Gothic"/>
              <a:cs typeface="Century Gothic"/>
            </a:endParaRPr>
          </a:p>
        </p:txBody>
      </p:sp>
      <p:sp>
        <p:nvSpPr>
          <p:cNvPr id="8" name="object 8"/>
          <p:cNvSpPr txBox="1"/>
          <p:nvPr/>
        </p:nvSpPr>
        <p:spPr>
          <a:xfrm>
            <a:off x="2819400" y="4926066"/>
            <a:ext cx="1104118" cy="880744"/>
          </a:xfrm>
          <a:prstGeom prst="rect">
            <a:avLst/>
          </a:prstGeom>
        </p:spPr>
        <p:txBody>
          <a:bodyPr vert="horz" wrap="square" lIns="0" tIns="10795" rIns="0" bIns="0" rtlCol="0">
            <a:spAutoFit/>
          </a:bodyPr>
          <a:lstStyle/>
          <a:p>
            <a:pPr marL="183515" marR="5080" indent="-171450">
              <a:lnSpc>
                <a:spcPct val="100400"/>
              </a:lnSpc>
              <a:spcBef>
                <a:spcPts val="85"/>
              </a:spcBef>
            </a:pPr>
            <a:r>
              <a:rPr sz="2800" b="1" spc="-290" dirty="0">
                <a:latin typeface="Times New Roman"/>
                <a:cs typeface="Times New Roman"/>
              </a:rPr>
              <a:t>TESLA  </a:t>
            </a:r>
            <a:r>
              <a:rPr lang="en-IN" sz="2800" b="1" spc="-175" dirty="0">
                <a:latin typeface="Times New Roman"/>
                <a:cs typeface="Times New Roman"/>
              </a:rPr>
              <a:t>10</a:t>
            </a:r>
            <a:r>
              <a:rPr sz="2800" b="1" spc="-175" dirty="0">
                <a:latin typeface="Times New Roman"/>
                <a:cs typeface="Times New Roman"/>
              </a:rPr>
              <a:t>/17</a:t>
            </a:r>
            <a:endParaRPr sz="2800" b="1" dirty="0">
              <a:latin typeface="Times New Roman"/>
              <a:cs typeface="Times New Roman"/>
            </a:endParaRPr>
          </a:p>
        </p:txBody>
      </p:sp>
      <p:sp>
        <p:nvSpPr>
          <p:cNvPr id="9" name="object 9"/>
          <p:cNvSpPr txBox="1">
            <a:spLocks noGrp="1"/>
          </p:cNvSpPr>
          <p:nvPr>
            <p:ph type="title"/>
          </p:nvPr>
        </p:nvSpPr>
        <p:spPr>
          <a:xfrm>
            <a:off x="1213345" y="1194305"/>
            <a:ext cx="4197350" cy="664845"/>
          </a:xfrm>
          <a:prstGeom prst="rect">
            <a:avLst/>
          </a:prstGeom>
        </p:spPr>
        <p:txBody>
          <a:bodyPr vert="horz" wrap="square" lIns="0" tIns="12700" rIns="0" bIns="0" rtlCol="0">
            <a:spAutoFit/>
          </a:bodyPr>
          <a:lstStyle/>
          <a:p>
            <a:pPr algn="ctr">
              <a:lnSpc>
                <a:spcPts val="2875"/>
              </a:lnSpc>
              <a:spcBef>
                <a:spcPts val="100"/>
              </a:spcBef>
              <a:tabLst>
                <a:tab pos="1245235" algn="l"/>
              </a:tabLst>
            </a:pPr>
            <a:r>
              <a:rPr u="none" spc="-10" dirty="0">
                <a:solidFill>
                  <a:srgbClr val="000000"/>
                </a:solidFill>
                <a:latin typeface="PMingLiU"/>
                <a:cs typeface="PMingLiU"/>
              </a:rPr>
              <a:t>Electrical	</a:t>
            </a:r>
            <a:r>
              <a:rPr u="none" dirty="0">
                <a:solidFill>
                  <a:srgbClr val="000000"/>
                </a:solidFill>
                <a:latin typeface="PMingLiU"/>
                <a:cs typeface="PMingLiU"/>
              </a:rPr>
              <a:t>Engineering</a:t>
            </a:r>
            <a:r>
              <a:rPr u="none" spc="-60" dirty="0">
                <a:solidFill>
                  <a:srgbClr val="000000"/>
                </a:solidFill>
                <a:latin typeface="PMingLiU"/>
                <a:cs typeface="PMingLiU"/>
              </a:rPr>
              <a:t> </a:t>
            </a:r>
            <a:r>
              <a:rPr u="none" spc="60" dirty="0">
                <a:solidFill>
                  <a:srgbClr val="000000"/>
                </a:solidFill>
                <a:latin typeface="PMingLiU"/>
                <a:cs typeface="PMingLiU"/>
              </a:rPr>
              <a:t>Department</a:t>
            </a:r>
          </a:p>
          <a:p>
            <a:pPr marL="1270" algn="ctr">
              <a:lnSpc>
                <a:spcPts val="2155"/>
              </a:lnSpc>
            </a:pPr>
            <a:r>
              <a:rPr sz="1800" u="none" spc="-15" dirty="0">
                <a:solidFill>
                  <a:srgbClr val="000000"/>
                </a:solidFill>
                <a:latin typeface="PMingLiU"/>
                <a:cs typeface="PMingLiU"/>
              </a:rPr>
              <a:t>JECRC </a:t>
            </a:r>
            <a:r>
              <a:rPr sz="1800" u="none" dirty="0">
                <a:solidFill>
                  <a:srgbClr val="000000"/>
                </a:solidFill>
                <a:latin typeface="PMingLiU"/>
                <a:cs typeface="PMingLiU"/>
              </a:rPr>
              <a:t>,</a:t>
            </a:r>
            <a:r>
              <a:rPr sz="1800" u="none" spc="-45" dirty="0">
                <a:solidFill>
                  <a:srgbClr val="000000"/>
                </a:solidFill>
                <a:latin typeface="PMingLiU"/>
                <a:cs typeface="PMingLiU"/>
              </a:rPr>
              <a:t> </a:t>
            </a:r>
            <a:r>
              <a:rPr sz="1800" u="none" spc="40" dirty="0">
                <a:solidFill>
                  <a:srgbClr val="000000"/>
                </a:solidFill>
                <a:latin typeface="PMingLiU"/>
                <a:cs typeface="PMingLiU"/>
              </a:rPr>
              <a:t>Jaipur</a:t>
            </a:r>
            <a:endParaRPr sz="1800" dirty="0">
              <a:latin typeface="PMingLiU"/>
              <a:cs typeface="PMingLiU"/>
            </a:endParaRPr>
          </a:p>
        </p:txBody>
      </p:sp>
      <p:sp>
        <p:nvSpPr>
          <p:cNvPr id="10" name="object 10"/>
          <p:cNvSpPr/>
          <p:nvPr/>
        </p:nvSpPr>
        <p:spPr>
          <a:xfrm>
            <a:off x="228599" y="0"/>
            <a:ext cx="1343032" cy="952498"/>
          </a:xfrm>
          <a:prstGeom prst="rect">
            <a:avLst/>
          </a:prstGeom>
          <a:blipFill>
            <a:blip r:embed="rId6" cstate="print"/>
            <a:stretch>
              <a:fillRect/>
            </a:stretch>
          </a:blipFill>
        </p:spPr>
        <p:txBody>
          <a:bodyPr wrap="square" lIns="0" tIns="0" rIns="0" bIns="0" rtlCol="0"/>
          <a:lstStyle/>
          <a:p>
            <a:endParaRPr dirty="0"/>
          </a:p>
        </p:txBody>
      </p:sp>
      <p:sp>
        <p:nvSpPr>
          <p:cNvPr id="11" name="object 11"/>
          <p:cNvSpPr txBox="1"/>
          <p:nvPr/>
        </p:nvSpPr>
        <p:spPr>
          <a:xfrm>
            <a:off x="533400" y="224408"/>
            <a:ext cx="679945" cy="473848"/>
          </a:xfrm>
          <a:prstGeom prst="rect">
            <a:avLst/>
          </a:prstGeom>
        </p:spPr>
        <p:txBody>
          <a:bodyPr vert="horz" wrap="square" lIns="0" tIns="12700" rIns="0" bIns="0" rtlCol="0">
            <a:spAutoFit/>
          </a:bodyPr>
          <a:lstStyle/>
          <a:p>
            <a:pPr marL="92710" marR="5080" indent="-80645">
              <a:lnSpc>
                <a:spcPct val="106600"/>
              </a:lnSpc>
              <a:spcBef>
                <a:spcPts val="100"/>
              </a:spcBef>
            </a:pPr>
            <a:r>
              <a:rPr sz="1400" b="1" spc="-5" dirty="0">
                <a:latin typeface="Calibri"/>
                <a:cs typeface="Calibri"/>
              </a:rPr>
              <a:t>TESLA  </a:t>
            </a:r>
            <a:r>
              <a:rPr lang="en-US" sz="1400" b="1" spc="-5" dirty="0">
                <a:latin typeface="Calibri"/>
                <a:cs typeface="Calibri"/>
              </a:rPr>
              <a:t>10/</a:t>
            </a:r>
            <a:r>
              <a:rPr sz="1400" b="1" spc="-5" dirty="0">
                <a:latin typeface="Calibri"/>
                <a:cs typeface="Calibri"/>
              </a:rPr>
              <a:t>17</a:t>
            </a:r>
            <a:endParaRPr sz="14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3695700"/>
            <a:ext cx="6858000" cy="5676900"/>
          </a:xfrm>
          <a:prstGeom prst="rect">
            <a:avLst/>
          </a:prstGeom>
          <a:blipFill>
            <a:blip r:embed="rId2" cstate="print"/>
            <a:stretch>
              <a:fillRect/>
            </a:stretch>
          </a:blipFill>
        </p:spPr>
        <p:txBody>
          <a:bodyPr wrap="square" lIns="0" tIns="0" rIns="0" bIns="0" rtlCol="0"/>
          <a:lstStyle/>
          <a:p>
            <a:endParaRPr dirty="0"/>
          </a:p>
        </p:txBody>
      </p:sp>
      <p:sp>
        <p:nvSpPr>
          <p:cNvPr id="5" name="object 9"/>
          <p:cNvSpPr/>
          <p:nvPr/>
        </p:nvSpPr>
        <p:spPr>
          <a:xfrm>
            <a:off x="0" y="0"/>
            <a:ext cx="1343032" cy="952498"/>
          </a:xfrm>
          <a:prstGeom prst="rect">
            <a:avLst/>
          </a:prstGeom>
          <a:blipFill>
            <a:blip r:embed="rId3" cstate="print"/>
            <a:stretch>
              <a:fillRect/>
            </a:stretch>
          </a:blipFill>
        </p:spPr>
        <p:txBody>
          <a:bodyPr wrap="square" lIns="0" tIns="0" rIns="0" bIns="0" rtlCol="0"/>
          <a:lstStyle/>
          <a:p>
            <a:endParaRPr dirty="0"/>
          </a:p>
        </p:txBody>
      </p:sp>
      <p:sp>
        <p:nvSpPr>
          <p:cNvPr id="6" name="TextBox 5"/>
          <p:cNvSpPr txBox="1"/>
          <p:nvPr/>
        </p:nvSpPr>
        <p:spPr>
          <a:xfrm>
            <a:off x="304800" y="190500"/>
            <a:ext cx="762000" cy="523220"/>
          </a:xfrm>
          <a:prstGeom prst="rect">
            <a:avLst/>
          </a:prstGeom>
          <a:noFill/>
        </p:spPr>
        <p:txBody>
          <a:bodyPr wrap="square" rtlCol="0">
            <a:spAutoFit/>
          </a:bodyPr>
          <a:lstStyle/>
          <a:p>
            <a:pPr algn="ctr"/>
            <a:r>
              <a:rPr lang="en-US" sz="1400" b="1" dirty="0"/>
              <a:t>TELSA     10/17</a:t>
            </a:r>
          </a:p>
        </p:txBody>
      </p:sp>
      <p:sp>
        <p:nvSpPr>
          <p:cNvPr id="7" name="Rectangle 6"/>
          <p:cNvSpPr/>
          <p:nvPr/>
        </p:nvSpPr>
        <p:spPr>
          <a:xfrm>
            <a:off x="1981200" y="419100"/>
            <a:ext cx="2518636" cy="400110"/>
          </a:xfrm>
          <a:prstGeom prst="rect">
            <a:avLst/>
          </a:prstGeom>
        </p:spPr>
        <p:txBody>
          <a:bodyPr wrap="square">
            <a:spAutoFit/>
          </a:bodyPr>
          <a:lstStyle/>
          <a:p>
            <a:pPr algn="ctr"/>
            <a:r>
              <a:rPr lang="en-US" sz="2000" i="1" dirty="0">
                <a:solidFill>
                  <a:srgbClr val="FF0000"/>
                </a:solidFill>
                <a:latin typeface="Cambria" pitchFamily="18" charset="0"/>
              </a:rPr>
              <a:t>PLACED STUDENTS </a:t>
            </a:r>
            <a:endParaRPr lang="en-US" sz="2000" dirty="0"/>
          </a:p>
        </p:txBody>
      </p:sp>
      <p:pic>
        <p:nvPicPr>
          <p:cNvPr id="8" name="Picture 7">
            <a:extLst>
              <a:ext uri="{FF2B5EF4-FFF2-40B4-BE49-F238E27FC236}">
                <a16:creationId xmlns="" xmlns:a16="http://schemas.microsoft.com/office/drawing/2014/main" id="{5F73EA82-4360-471E-9EF9-2AC0873D57D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14400" y="1333500"/>
            <a:ext cx="4800600" cy="67850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3695700"/>
            <a:ext cx="6858000" cy="5676900"/>
          </a:xfrm>
          <a:prstGeom prst="rect">
            <a:avLst/>
          </a:prstGeom>
          <a:blipFill>
            <a:blip r:embed="rId2" cstate="print"/>
            <a:stretch>
              <a:fillRect/>
            </a:stretch>
          </a:blipFill>
        </p:spPr>
        <p:txBody>
          <a:bodyPr wrap="square" lIns="0" tIns="0" rIns="0" bIns="0" rtlCol="0"/>
          <a:lstStyle/>
          <a:p>
            <a:endParaRPr dirty="0"/>
          </a:p>
        </p:txBody>
      </p:sp>
      <p:sp>
        <p:nvSpPr>
          <p:cNvPr id="3" name="TextBox 2"/>
          <p:cNvSpPr txBox="1"/>
          <p:nvPr/>
        </p:nvSpPr>
        <p:spPr>
          <a:xfrm>
            <a:off x="2923550" y="266700"/>
            <a:ext cx="420307" cy="523220"/>
          </a:xfrm>
          <a:prstGeom prst="rect">
            <a:avLst/>
          </a:prstGeom>
          <a:noFill/>
        </p:spPr>
        <p:txBody>
          <a:bodyPr wrap="none" rtlCol="0">
            <a:spAutoFit/>
          </a:bodyPr>
          <a:lstStyle/>
          <a:p>
            <a:pPr algn="ctr"/>
            <a:r>
              <a:rPr lang="en-US" sz="2800" i="1" dirty="0">
                <a:solidFill>
                  <a:srgbClr val="FF0000"/>
                </a:solidFill>
                <a:latin typeface="Cambria" pitchFamily="18" charset="0"/>
              </a:rPr>
              <a:t>   </a:t>
            </a:r>
          </a:p>
        </p:txBody>
      </p:sp>
      <p:sp>
        <p:nvSpPr>
          <p:cNvPr id="5" name="object 9"/>
          <p:cNvSpPr/>
          <p:nvPr/>
        </p:nvSpPr>
        <p:spPr>
          <a:xfrm>
            <a:off x="0" y="0"/>
            <a:ext cx="1343032" cy="952498"/>
          </a:xfrm>
          <a:prstGeom prst="rect">
            <a:avLst/>
          </a:prstGeom>
          <a:blipFill>
            <a:blip r:embed="rId3" cstate="print"/>
            <a:stretch>
              <a:fillRect/>
            </a:stretch>
          </a:blipFill>
        </p:spPr>
        <p:txBody>
          <a:bodyPr wrap="square" lIns="0" tIns="0" rIns="0" bIns="0" rtlCol="0"/>
          <a:lstStyle/>
          <a:p>
            <a:endParaRPr dirty="0"/>
          </a:p>
        </p:txBody>
      </p:sp>
      <p:sp>
        <p:nvSpPr>
          <p:cNvPr id="6" name="TextBox 5"/>
          <p:cNvSpPr txBox="1"/>
          <p:nvPr/>
        </p:nvSpPr>
        <p:spPr>
          <a:xfrm>
            <a:off x="304800" y="190500"/>
            <a:ext cx="838200" cy="523220"/>
          </a:xfrm>
          <a:prstGeom prst="rect">
            <a:avLst/>
          </a:prstGeom>
          <a:noFill/>
        </p:spPr>
        <p:txBody>
          <a:bodyPr wrap="square" rtlCol="0">
            <a:spAutoFit/>
          </a:bodyPr>
          <a:lstStyle/>
          <a:p>
            <a:pPr algn="ctr"/>
            <a:r>
              <a:rPr lang="en-US" sz="1400" b="1" dirty="0"/>
              <a:t>TELSA 10/17</a:t>
            </a:r>
          </a:p>
        </p:txBody>
      </p:sp>
      <p:pic>
        <p:nvPicPr>
          <p:cNvPr id="7" name="Picture 6">
            <a:extLst>
              <a:ext uri="{FF2B5EF4-FFF2-40B4-BE49-F238E27FC236}">
                <a16:creationId xmlns="" xmlns:a16="http://schemas.microsoft.com/office/drawing/2014/main" id="{13782F17-770D-46AE-B459-350B98FA8EED}"/>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14400" y="1333500"/>
            <a:ext cx="5283518" cy="7467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5865026"/>
            <a:ext cx="6858000" cy="3507574"/>
          </a:xfrm>
          <a:prstGeom prst="rect">
            <a:avLst/>
          </a:prstGeom>
          <a:blipFill>
            <a:blip r:embed="rId2" cstate="print"/>
            <a:stretch>
              <a:fillRect/>
            </a:stretch>
          </a:blipFill>
        </p:spPr>
        <p:txBody>
          <a:bodyPr wrap="square" lIns="0" tIns="0" rIns="0" bIns="0" rtlCol="0"/>
          <a:lstStyle/>
          <a:p>
            <a:endParaRPr dirty="0"/>
          </a:p>
        </p:txBody>
      </p:sp>
      <p:sp>
        <p:nvSpPr>
          <p:cNvPr id="4" name="TextBox 3"/>
          <p:cNvSpPr txBox="1"/>
          <p:nvPr/>
        </p:nvSpPr>
        <p:spPr>
          <a:xfrm>
            <a:off x="609600" y="1638300"/>
            <a:ext cx="4572000" cy="646331"/>
          </a:xfrm>
          <a:prstGeom prst="rect">
            <a:avLst/>
          </a:prstGeom>
          <a:noFill/>
        </p:spPr>
        <p:txBody>
          <a:bodyPr wrap="square" rtlCol="0">
            <a:spAutoFit/>
          </a:bodyPr>
          <a:lstStyle/>
          <a:p>
            <a:endParaRPr lang="en-US" dirty="0"/>
          </a:p>
          <a:p>
            <a:endParaRPr lang="en-US" dirty="0"/>
          </a:p>
        </p:txBody>
      </p:sp>
      <p:sp>
        <p:nvSpPr>
          <p:cNvPr id="10" name="TextBox 9"/>
          <p:cNvSpPr txBox="1"/>
          <p:nvPr/>
        </p:nvSpPr>
        <p:spPr>
          <a:xfrm>
            <a:off x="126999" y="2822055"/>
            <a:ext cx="9756987" cy="584775"/>
          </a:xfrm>
          <a:prstGeom prst="rect">
            <a:avLst/>
          </a:prstGeom>
          <a:noFill/>
        </p:spPr>
        <p:txBody>
          <a:bodyPr wrap="square" rtlCol="0">
            <a:spAutoFit/>
          </a:bodyPr>
          <a:lstStyle/>
          <a:p>
            <a:pPr algn="just"/>
            <a:r>
              <a:rPr lang="en-US" sz="1600" dirty="0"/>
              <a:t> </a:t>
            </a:r>
          </a:p>
          <a:p>
            <a:pPr algn="just"/>
            <a:r>
              <a:rPr lang="en-US" sz="1600" dirty="0"/>
              <a:t> </a:t>
            </a:r>
          </a:p>
        </p:txBody>
      </p:sp>
      <p:sp>
        <p:nvSpPr>
          <p:cNvPr id="8" name="object 9"/>
          <p:cNvSpPr/>
          <p:nvPr/>
        </p:nvSpPr>
        <p:spPr>
          <a:xfrm>
            <a:off x="0" y="0"/>
            <a:ext cx="1343032" cy="952498"/>
          </a:xfrm>
          <a:prstGeom prst="rect">
            <a:avLst/>
          </a:prstGeom>
          <a:blipFill>
            <a:blip r:embed="rId3" cstate="print"/>
            <a:stretch>
              <a:fillRect/>
            </a:stretch>
          </a:blipFill>
        </p:spPr>
        <p:txBody>
          <a:bodyPr wrap="square" lIns="0" tIns="0" rIns="0" bIns="0" rtlCol="0"/>
          <a:lstStyle/>
          <a:p>
            <a:endParaRPr dirty="0"/>
          </a:p>
        </p:txBody>
      </p:sp>
      <p:sp>
        <p:nvSpPr>
          <p:cNvPr id="9" name="TextBox 8"/>
          <p:cNvSpPr txBox="1"/>
          <p:nvPr/>
        </p:nvSpPr>
        <p:spPr>
          <a:xfrm>
            <a:off x="381000" y="266700"/>
            <a:ext cx="762000" cy="523220"/>
          </a:xfrm>
          <a:prstGeom prst="rect">
            <a:avLst/>
          </a:prstGeom>
          <a:noFill/>
        </p:spPr>
        <p:txBody>
          <a:bodyPr wrap="square" rtlCol="0">
            <a:spAutoFit/>
          </a:bodyPr>
          <a:lstStyle/>
          <a:p>
            <a:pPr algn="ctr"/>
            <a:r>
              <a:rPr lang="en-US" sz="1400" b="1" dirty="0"/>
              <a:t>TELSA </a:t>
            </a:r>
          </a:p>
          <a:p>
            <a:pPr algn="ctr"/>
            <a:r>
              <a:rPr lang="en-US" sz="1400" b="1" dirty="0"/>
              <a:t>10/17</a:t>
            </a:r>
          </a:p>
        </p:txBody>
      </p:sp>
      <p:sp>
        <p:nvSpPr>
          <p:cNvPr id="11" name="Rectangle 10"/>
          <p:cNvSpPr/>
          <p:nvPr/>
        </p:nvSpPr>
        <p:spPr>
          <a:xfrm>
            <a:off x="304800" y="844032"/>
            <a:ext cx="2147921" cy="400110"/>
          </a:xfrm>
          <a:prstGeom prst="rect">
            <a:avLst/>
          </a:prstGeom>
        </p:spPr>
        <p:txBody>
          <a:bodyPr wrap="square">
            <a:spAutoFit/>
          </a:bodyPr>
          <a:lstStyle/>
          <a:p>
            <a:r>
              <a:rPr lang="en-US" sz="2000" b="1" i="1" spc="-5" dirty="0">
                <a:solidFill>
                  <a:srgbClr val="FF0000"/>
                </a:solidFill>
              </a:rPr>
              <a:t>ALS IAS SESSION </a:t>
            </a:r>
            <a:endParaRPr lang="en-US" sz="2000" dirty="0"/>
          </a:p>
        </p:txBody>
      </p:sp>
      <p:cxnSp>
        <p:nvCxnSpPr>
          <p:cNvPr id="15" name="Straight Connector 14"/>
          <p:cNvCxnSpPr/>
          <p:nvPr/>
        </p:nvCxnSpPr>
        <p:spPr>
          <a:xfrm flipV="1">
            <a:off x="304800" y="1181100"/>
            <a:ext cx="63246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 xmlns:a16="http://schemas.microsoft.com/office/drawing/2014/main" id="{7B05C7E6-C4AA-4F11-9772-BAF27FCD2CAE}"/>
              </a:ext>
            </a:extLst>
          </p:cNvPr>
          <p:cNvSpPr>
            <a:spLocks noChangeArrowheads="1"/>
          </p:cNvSpPr>
          <p:nvPr/>
        </p:nvSpPr>
        <p:spPr bwMode="auto">
          <a:xfrm>
            <a:off x="228600" y="1333500"/>
            <a:ext cx="6426200" cy="5078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On October 9, 2017 JECRC foundation welcomed the faculty of ALS IAS academy to enlighten the students about the UPSC examinations. </a:t>
            </a:r>
            <a:r>
              <a:rPr kumimoji="0" lang="en-US" altLang="en-US" b="0" i="0" u="none" strike="noStrike" cap="none" normalizeH="0" baseline="0" dirty="0" smtClean="0">
                <a:ln>
                  <a:noFill/>
                </a:ln>
                <a:solidFill>
                  <a:srgbClr val="222222"/>
                </a:solidFill>
                <a:effectLst/>
                <a:latin typeface="Times New Roman" pitchFamily="18" charset="0"/>
                <a:cs typeface="Times New Roman" pitchFamily="18" charset="0"/>
              </a:rPr>
              <a:t>Mr. </a:t>
            </a: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Manish K Gautam, Ms. Priyanka and </a:t>
            </a:r>
            <a:r>
              <a:rPr kumimoji="0" lang="en-US" altLang="en-US" b="0" i="0" u="none" strike="noStrike" cap="none" normalizeH="0" baseline="0" dirty="0" smtClean="0">
                <a:ln>
                  <a:noFill/>
                </a:ln>
                <a:solidFill>
                  <a:srgbClr val="222222"/>
                </a:solidFill>
                <a:effectLst/>
                <a:latin typeface="Times New Roman" pitchFamily="18" charset="0"/>
                <a:cs typeface="Times New Roman" pitchFamily="18" charset="0"/>
              </a:rPr>
              <a:t>Mr. </a:t>
            </a:r>
            <a:r>
              <a:rPr kumimoji="0" lang="en-US" altLang="en-US" b="0" i="0" u="none" strike="noStrike" cap="none" normalizeH="0" baseline="0" dirty="0" err="1" smtClean="0">
                <a:ln>
                  <a:noFill/>
                </a:ln>
                <a:solidFill>
                  <a:srgbClr val="222222"/>
                </a:solidFill>
                <a:effectLst/>
                <a:latin typeface="Times New Roman" pitchFamily="18" charset="0"/>
                <a:cs typeface="Times New Roman" pitchFamily="18" charset="0"/>
              </a:rPr>
              <a:t>Rishesh</a:t>
            </a:r>
            <a:r>
              <a:rPr lang="en-US" altLang="en-US" dirty="0" smtClean="0">
                <a:solidFill>
                  <a:srgbClr val="222222"/>
                </a:solidFill>
                <a:latin typeface="Times New Roman" pitchFamily="18" charset="0"/>
                <a:cs typeface="Times New Roman" pitchFamily="18" charset="0"/>
              </a:rPr>
              <a:t> </a:t>
            </a:r>
            <a:r>
              <a:rPr kumimoji="0" lang="en-US" altLang="en-US" b="0" i="0" u="none" strike="noStrike" cap="none" normalizeH="0" baseline="0" dirty="0" err="1" smtClean="0">
                <a:ln>
                  <a:noFill/>
                </a:ln>
                <a:solidFill>
                  <a:srgbClr val="222222"/>
                </a:solidFill>
                <a:effectLst/>
                <a:latin typeface="Times New Roman" pitchFamily="18" charset="0"/>
                <a:cs typeface="Times New Roman" pitchFamily="18" charset="0"/>
              </a:rPr>
              <a:t>Handa</a:t>
            </a:r>
            <a:r>
              <a:rPr kumimoji="0" lang="en-US" altLang="en-US" b="0" i="0" u="none" strike="noStrike" cap="none" normalizeH="0" baseline="0" dirty="0" smtClean="0">
                <a:ln>
                  <a:noFill/>
                </a:ln>
                <a:solidFill>
                  <a:srgbClr val="222222"/>
                </a:solidFill>
                <a:effectLst/>
                <a:latin typeface="Times New Roman" pitchFamily="18" charset="0"/>
                <a:cs typeface="Times New Roman" pitchFamily="18" charset="0"/>
              </a:rPr>
              <a:t> </a:t>
            </a: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shared their experiences with the </a:t>
            </a:r>
            <a:r>
              <a:rPr kumimoji="0" lang="en-US" altLang="en-US" b="0" i="0" u="none" strike="noStrike" cap="none" normalizeH="0" baseline="0" dirty="0" smtClean="0">
                <a:ln>
                  <a:noFill/>
                </a:ln>
                <a:solidFill>
                  <a:srgbClr val="222222"/>
                </a:solidFill>
                <a:effectLst/>
                <a:latin typeface="Times New Roman" pitchFamily="18" charset="0"/>
                <a:cs typeface="Times New Roman" pitchFamily="18" charset="0"/>
              </a:rPr>
              <a:t>students.</a:t>
            </a:r>
            <a:r>
              <a:rPr lang="en-US" altLang="en-US" dirty="0">
                <a:latin typeface="Times New Roman" pitchFamily="18" charset="0"/>
                <a:cs typeface="Times New Roman" pitchFamily="18" charset="0"/>
              </a:rPr>
              <a:t> </a:t>
            </a:r>
            <a:r>
              <a:rPr kumimoji="0" lang="en-US" altLang="en-US" b="0" i="0" u="none" strike="noStrike" cap="none" normalizeH="0" baseline="0" dirty="0" smtClean="0">
                <a:ln>
                  <a:noFill/>
                </a:ln>
                <a:solidFill>
                  <a:srgbClr val="222222"/>
                </a:solidFill>
                <a:effectLst/>
                <a:latin typeface="Times New Roman" pitchFamily="18" charset="0"/>
                <a:cs typeface="Times New Roman" pitchFamily="18" charset="0"/>
              </a:rPr>
              <a:t>The </a:t>
            </a: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session began with a brief description of the courses offered by ALS by </a:t>
            </a:r>
            <a:r>
              <a:rPr kumimoji="0" lang="en-US" altLang="en-US" b="0" i="0" u="none" strike="noStrike" cap="none" normalizeH="0" baseline="0" dirty="0" smtClean="0">
                <a:ln>
                  <a:noFill/>
                </a:ln>
                <a:solidFill>
                  <a:srgbClr val="222222"/>
                </a:solidFill>
                <a:effectLst/>
                <a:latin typeface="Times New Roman" pitchFamily="18" charset="0"/>
                <a:cs typeface="Times New Roman" pitchFamily="18" charset="0"/>
              </a:rPr>
              <a:t>Mr. </a:t>
            </a:r>
            <a:r>
              <a:rPr kumimoji="0" lang="en-US" altLang="en-US" b="0" i="0" u="none" strike="noStrike" cap="none" normalizeH="0" baseline="0" dirty="0" err="1">
                <a:ln>
                  <a:noFill/>
                </a:ln>
                <a:solidFill>
                  <a:srgbClr val="222222"/>
                </a:solidFill>
                <a:effectLst/>
                <a:latin typeface="Times New Roman" pitchFamily="18" charset="0"/>
                <a:cs typeface="Times New Roman" pitchFamily="18" charset="0"/>
              </a:rPr>
              <a:t>Ritesh</a:t>
            </a: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 </a:t>
            </a:r>
            <a:r>
              <a:rPr kumimoji="0" lang="en-US" altLang="en-US" b="0" i="0" u="none" strike="noStrike" cap="none" normalizeH="0" baseline="0" dirty="0" err="1">
                <a:ln>
                  <a:noFill/>
                </a:ln>
                <a:solidFill>
                  <a:srgbClr val="222222"/>
                </a:solidFill>
                <a:effectLst/>
                <a:latin typeface="Times New Roman" pitchFamily="18" charset="0"/>
                <a:cs typeface="Times New Roman" pitchFamily="18" charset="0"/>
              </a:rPr>
              <a:t>Handa</a:t>
            </a: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 . He also introduced  </a:t>
            </a:r>
            <a:r>
              <a:rPr kumimoji="0" lang="en-US" altLang="en-US" b="0" i="0" u="none" strike="noStrike" cap="none" normalizeH="0" baseline="0" dirty="0" err="1">
                <a:ln>
                  <a:noFill/>
                </a:ln>
                <a:solidFill>
                  <a:srgbClr val="222222"/>
                </a:solidFill>
                <a:effectLst/>
                <a:latin typeface="Times New Roman" pitchFamily="18" charset="0"/>
                <a:cs typeface="Times New Roman" pitchFamily="18" charset="0"/>
              </a:rPr>
              <a:t>Mr</a:t>
            </a: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 Manish K Gautam to the students.</a:t>
            </a:r>
            <a:endParaRPr kumimoji="0" lang="en-US" altLang="en-US"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After graduating in Mathematics from BHU, </a:t>
            </a:r>
            <a:r>
              <a:rPr kumimoji="0" lang="en-US" altLang="en-US" b="0" i="0" u="none" strike="noStrike" cap="none" normalizeH="0" baseline="0" dirty="0" err="1">
                <a:ln>
                  <a:noFill/>
                </a:ln>
                <a:solidFill>
                  <a:srgbClr val="222222"/>
                </a:solidFill>
                <a:effectLst/>
                <a:latin typeface="Times New Roman" pitchFamily="18" charset="0"/>
                <a:cs typeface="Times New Roman" pitchFamily="18" charset="0"/>
              </a:rPr>
              <a:t>Mr</a:t>
            </a: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 Manish K Gautam too underwent the </a:t>
            </a:r>
            <a:r>
              <a:rPr kumimoji="0" lang="en-US" altLang="en-US" b="0" i="0" u="none" strike="noStrike" cap="none" normalizeH="0" baseline="0" dirty="0" err="1">
                <a:ln>
                  <a:noFill/>
                </a:ln>
                <a:solidFill>
                  <a:srgbClr val="222222"/>
                </a:solidFill>
                <a:effectLst/>
                <a:latin typeface="Times New Roman" pitchFamily="18" charset="0"/>
                <a:cs typeface="Times New Roman" pitchFamily="18" charset="0"/>
              </a:rPr>
              <a:t>rigours</a:t>
            </a: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 of Civil Services' preparation. He also had a short stint as a student of LLB at the Campus Law Centre, University of Delhi before joining the Central Industrial Security Force (CISF</a:t>
            </a:r>
            <a:r>
              <a:rPr kumimoji="0" lang="en-US" altLang="en-US" b="0" i="0" u="none" strike="noStrike" cap="none" normalizeH="0" baseline="0" dirty="0" smtClean="0">
                <a:ln>
                  <a:noFill/>
                </a:ln>
                <a:solidFill>
                  <a:srgbClr val="222222"/>
                </a:solidFill>
                <a:effectLst/>
                <a:latin typeface="Times New Roman" pitchFamily="18" charset="0"/>
                <a:cs typeface="Times New Roman" pitchFamily="18" charset="0"/>
              </a:rPr>
              <a:t>).</a:t>
            </a:r>
            <a:r>
              <a:rPr lang="en-US" altLang="en-US" dirty="0">
                <a:latin typeface="Times New Roman" pitchFamily="18" charset="0"/>
                <a:cs typeface="Times New Roman" pitchFamily="18" charset="0"/>
              </a:rPr>
              <a:t> </a:t>
            </a:r>
            <a:r>
              <a:rPr lang="en-US" altLang="en-US" dirty="0" smtClean="0">
                <a:solidFill>
                  <a:srgbClr val="222222"/>
                </a:solidFill>
                <a:latin typeface="Times New Roman" pitchFamily="18" charset="0"/>
                <a:cs typeface="Times New Roman" pitchFamily="18" charset="0"/>
              </a:rPr>
              <a:t>He</a:t>
            </a:r>
            <a:r>
              <a:rPr kumimoji="0" lang="en-US" altLang="en-US" b="0" i="0" u="none" strike="noStrike" cap="none" normalizeH="0" baseline="0" dirty="0" smtClean="0">
                <a:ln>
                  <a:noFill/>
                </a:ln>
                <a:solidFill>
                  <a:srgbClr val="222222"/>
                </a:solidFill>
                <a:effectLst/>
                <a:latin typeface="Times New Roman" pitchFamily="18" charset="0"/>
                <a:cs typeface="Times New Roman" pitchFamily="18" charset="0"/>
              </a:rPr>
              <a:t> </a:t>
            </a: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told the students about how this exam is easy to be cracked through the right strategic approach. He also shared his life experiences with the students. After his session he answered the doubts of the students which was followed by information regarding the collaboration of JECRC group of colleges with this premium  institution which will involve VSAT classes in the college </a:t>
            </a:r>
            <a:r>
              <a:rPr kumimoji="0" lang="en-US" altLang="en-US" b="0" i="0" u="none" strike="noStrike" cap="none" normalizeH="0" baseline="0" dirty="0" smtClean="0">
                <a:ln>
                  <a:noFill/>
                </a:ln>
                <a:solidFill>
                  <a:srgbClr val="222222"/>
                </a:solidFill>
                <a:effectLst/>
                <a:latin typeface="Times New Roman" pitchFamily="18" charset="0"/>
                <a:cs typeface="Times New Roman" pitchFamily="18" charset="0"/>
              </a:rPr>
              <a:t>.The </a:t>
            </a:r>
            <a:r>
              <a:rPr kumimoji="0" lang="en-US" altLang="en-US" b="0" i="0" u="none" strike="noStrike" cap="none" normalizeH="0" baseline="0" dirty="0">
                <a:ln>
                  <a:noFill/>
                </a:ln>
                <a:solidFill>
                  <a:srgbClr val="222222"/>
                </a:solidFill>
                <a:effectLst/>
                <a:latin typeface="Times New Roman" pitchFamily="18" charset="0"/>
                <a:cs typeface="Times New Roman" pitchFamily="18" charset="0"/>
              </a:rPr>
              <a:t>session ended with vote of thanks by professor P K Tiwari.</a:t>
            </a:r>
            <a:endParaRPr kumimoji="0" lang="en-US" alt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5" name="AutoShape 2" descr="https://ssl.gstatic.com/ui/v1/icons/mail/images/cleardot.gif">
            <a:extLst>
              <a:ext uri="{FF2B5EF4-FFF2-40B4-BE49-F238E27FC236}">
                <a16:creationId xmlns="" xmlns:a16="http://schemas.microsoft.com/office/drawing/2014/main" id="{25208652-17B3-486C-A8F8-492A5053B214}"/>
              </a:ext>
            </a:extLst>
          </p:cNvPr>
          <p:cNvSpPr>
            <a:spLocks noChangeAspect="1" noChangeArrowheads="1"/>
          </p:cNvSpPr>
          <p:nvPr/>
        </p:nvSpPr>
        <p:spPr bwMode="auto">
          <a:xfrm>
            <a:off x="6350" y="1821930"/>
            <a:ext cx="1955800" cy="1955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 xmlns:a16="http://schemas.microsoft.com/office/drawing/2014/main" id="{4AEB717B-217A-412C-912F-0ADD3471EF3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057401" y="6515100"/>
            <a:ext cx="2819400" cy="2590800"/>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a:p>
        </p:txBody>
      </p:sp>
      <p:sp>
        <p:nvSpPr>
          <p:cNvPr id="4" name="object 4"/>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a:p>
        </p:txBody>
      </p:sp>
      <p:sp>
        <p:nvSpPr>
          <p:cNvPr id="5" name="object 5"/>
          <p:cNvSpPr/>
          <p:nvPr/>
        </p:nvSpPr>
        <p:spPr>
          <a:xfrm>
            <a:off x="303371" y="5314664"/>
            <a:ext cx="6236970" cy="0"/>
          </a:xfrm>
          <a:custGeom>
            <a:avLst/>
            <a:gdLst/>
            <a:ahLst/>
            <a:cxnLst/>
            <a:rect l="l" t="t" r="r" b="b"/>
            <a:pathLst>
              <a:path w="6236970">
                <a:moveTo>
                  <a:pt x="6236489" y="0"/>
                </a:moveTo>
                <a:lnTo>
                  <a:pt x="0" y="0"/>
                </a:lnTo>
              </a:path>
            </a:pathLst>
          </a:custGeom>
          <a:ln w="19024">
            <a:solidFill>
              <a:srgbClr val="363434"/>
            </a:solidFill>
          </a:ln>
        </p:spPr>
        <p:txBody>
          <a:bodyPr wrap="square" lIns="0" tIns="0" rIns="0" bIns="0" rtlCol="0"/>
          <a:lstStyle/>
          <a:p>
            <a:endParaRPr/>
          </a:p>
        </p:txBody>
      </p:sp>
      <p:sp>
        <p:nvSpPr>
          <p:cNvPr id="9" name="object 9"/>
          <p:cNvSpPr txBox="1"/>
          <p:nvPr/>
        </p:nvSpPr>
        <p:spPr>
          <a:xfrm>
            <a:off x="318381" y="8987468"/>
            <a:ext cx="3141345" cy="371475"/>
          </a:xfrm>
          <a:prstGeom prst="rect">
            <a:avLst/>
          </a:prstGeom>
        </p:spPr>
        <p:txBody>
          <a:bodyPr vert="horz" wrap="square" lIns="0" tIns="16510" rIns="0" bIns="0" rtlCol="0">
            <a:spAutoFit/>
          </a:bodyPr>
          <a:lstStyle/>
          <a:p>
            <a:pPr>
              <a:lnSpc>
                <a:spcPts val="880"/>
              </a:lnSpc>
              <a:spcBef>
                <a:spcPts val="130"/>
              </a:spcBef>
            </a:pPr>
            <a:r>
              <a:rPr sz="1100" spc="-5" dirty="0">
                <a:solidFill>
                  <a:srgbClr val="363434"/>
                </a:solidFill>
                <a:latin typeface="Century Gothic"/>
                <a:cs typeface="Century Gothic"/>
              </a:rPr>
              <a:t>Philosophy</a:t>
            </a:r>
            <a:endParaRPr sz="1100">
              <a:latin typeface="Century Gothic"/>
              <a:cs typeface="Century Gothic"/>
            </a:endParaRPr>
          </a:p>
          <a:p>
            <a:pPr>
              <a:lnSpc>
                <a:spcPts val="880"/>
              </a:lnSpc>
              <a:tabLst>
                <a:tab pos="3076575" algn="l"/>
              </a:tabLst>
            </a:pPr>
            <a:r>
              <a:rPr sz="1650" baseline="-45454" dirty="0">
                <a:solidFill>
                  <a:srgbClr val="363434"/>
                </a:solidFill>
                <a:latin typeface="Century Gothic"/>
                <a:cs typeface="Century Gothic"/>
              </a:rPr>
              <a:t>.	</a:t>
            </a:r>
            <a:r>
              <a:rPr sz="1000" b="1" dirty="0">
                <a:solidFill>
                  <a:srgbClr val="363434"/>
                </a:solidFill>
                <a:latin typeface="Calibri"/>
                <a:cs typeface="Calibri"/>
              </a:rPr>
              <a:t>8</a:t>
            </a:r>
            <a:endParaRPr sz="1000">
              <a:latin typeface="Calibri"/>
              <a:cs typeface="Calibri"/>
            </a:endParaRPr>
          </a:p>
        </p:txBody>
      </p:sp>
      <p:sp>
        <p:nvSpPr>
          <p:cNvPr id="10" name="object 10"/>
          <p:cNvSpPr/>
          <p:nvPr/>
        </p:nvSpPr>
        <p:spPr>
          <a:xfrm>
            <a:off x="0" y="7608584"/>
            <a:ext cx="6857986" cy="1763996"/>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215899" y="342900"/>
            <a:ext cx="6642101" cy="1607491"/>
          </a:xfrm>
          <a:prstGeom prst="rect">
            <a:avLst/>
          </a:prstGeom>
        </p:spPr>
        <p:txBody>
          <a:bodyPr vert="horz" wrap="square" lIns="0" tIns="12700" rIns="0" bIns="0" rtlCol="0">
            <a:spAutoFit/>
          </a:bodyPr>
          <a:lstStyle/>
          <a:p>
            <a:pPr marL="306070" marR="5632450" indent="-40640">
              <a:lnSpc>
                <a:spcPct val="106600"/>
              </a:lnSpc>
              <a:spcBef>
                <a:spcPts val="100"/>
              </a:spcBef>
            </a:pPr>
            <a:r>
              <a:rPr sz="1400" b="1" spc="-5" dirty="0">
                <a:latin typeface="Calibri"/>
                <a:cs typeface="Calibri"/>
              </a:rPr>
              <a:t>TESLA </a:t>
            </a:r>
            <a:r>
              <a:rPr lang="en-IN" sz="1400" b="1" spc="-5" dirty="0">
                <a:latin typeface="Calibri"/>
                <a:cs typeface="Calibri"/>
              </a:rPr>
              <a:t>10</a:t>
            </a:r>
            <a:r>
              <a:rPr sz="1400" b="1" spc="-5" dirty="0">
                <a:latin typeface="Calibri"/>
                <a:cs typeface="Calibri"/>
              </a:rPr>
              <a:t>/17</a:t>
            </a:r>
            <a:endParaRPr sz="1400" dirty="0">
              <a:latin typeface="Calibri"/>
              <a:cs typeface="Calibri"/>
            </a:endParaRPr>
          </a:p>
          <a:p>
            <a:pPr>
              <a:spcBef>
                <a:spcPts val="50"/>
              </a:spcBef>
            </a:pPr>
            <a:r>
              <a:rPr lang="en-IN" sz="1600" b="1" i="1" dirty="0">
                <a:solidFill>
                  <a:srgbClr val="FF0000"/>
                </a:solidFill>
                <a:latin typeface="Times New Roman"/>
                <a:cs typeface="Times New Roman"/>
              </a:rPr>
              <a:t>PCRA WORKSHOP</a:t>
            </a:r>
          </a:p>
          <a:p>
            <a:pPr>
              <a:spcBef>
                <a:spcPts val="50"/>
              </a:spcBef>
            </a:pPr>
            <a:r>
              <a:rPr lang="en-US" b="1" dirty="0">
                <a:solidFill>
                  <a:srgbClr val="FF0000"/>
                </a:solidFill>
              </a:rPr>
              <a:t>(Petroleum Conservation Research Association Government of India)</a:t>
            </a:r>
            <a:endParaRPr lang="en-IN" dirty="0">
              <a:solidFill>
                <a:srgbClr val="FF0000"/>
              </a:solidFill>
            </a:endParaRPr>
          </a:p>
          <a:p>
            <a:pPr>
              <a:lnSpc>
                <a:spcPct val="100000"/>
              </a:lnSpc>
              <a:spcBef>
                <a:spcPts val="50"/>
              </a:spcBef>
            </a:pPr>
            <a:endParaRPr sz="1600" dirty="0">
              <a:latin typeface="Times New Roman"/>
              <a:cs typeface="Times New Roman"/>
            </a:endParaRPr>
          </a:p>
          <a:p>
            <a:pPr marL="24765">
              <a:lnSpc>
                <a:spcPct val="100000"/>
              </a:lnSpc>
              <a:spcBef>
                <a:spcPts val="5"/>
              </a:spcBef>
              <a:tabLst>
                <a:tab pos="6323330" algn="l"/>
              </a:tabLst>
            </a:pPr>
            <a:r>
              <a:rPr lang="en-US" sz="2000" b="1" i="1" spc="-5" dirty="0">
                <a:solidFill>
                  <a:srgbClr val="FF0000"/>
                </a:solidFill>
                <a:latin typeface="Calibri"/>
                <a:cs typeface="Calibri"/>
              </a:rPr>
              <a:t>  </a:t>
            </a:r>
            <a:r>
              <a:rPr sz="2000" b="1" i="1" spc="-5" dirty="0">
                <a:solidFill>
                  <a:srgbClr val="FF0000"/>
                </a:solidFill>
                <a:uFill>
                  <a:solidFill>
                    <a:srgbClr val="363434"/>
                  </a:solidFill>
                </a:uFill>
                <a:latin typeface="Calibri"/>
                <a:cs typeface="Calibri"/>
              </a:rPr>
              <a:t>	</a:t>
            </a:r>
            <a:endParaRPr sz="2000" dirty="0">
              <a:latin typeface="Calibri"/>
              <a:cs typeface="Calibri"/>
            </a:endParaRPr>
          </a:p>
        </p:txBody>
      </p:sp>
      <p:sp>
        <p:nvSpPr>
          <p:cNvPr id="15" name="TextBox 14"/>
          <p:cNvSpPr txBox="1"/>
          <p:nvPr/>
        </p:nvSpPr>
        <p:spPr>
          <a:xfrm>
            <a:off x="152400" y="1409700"/>
            <a:ext cx="6553200" cy="3200876"/>
          </a:xfrm>
          <a:prstGeom prst="rect">
            <a:avLst/>
          </a:prstGeom>
          <a:noFill/>
        </p:spPr>
        <p:txBody>
          <a:bodyPr wrap="square" rtlCol="0">
            <a:spAutoFit/>
          </a:bodyPr>
          <a:lstStyle/>
          <a:p>
            <a:pPr algn="just"/>
            <a:r>
              <a:rPr lang="en-US" dirty="0">
                <a:latin typeface="Times New Roman" pitchFamily="18" charset="0"/>
                <a:cs typeface="Times New Roman" pitchFamily="18" charset="0"/>
              </a:rPr>
              <a:t>A Expert lecturer , “Fuel conservation and Future Trends in Automobile Sector” , was held on 28/10/2017 at BLG-08 B block of the campus. 26 Students of 5</a:t>
            </a:r>
            <a:r>
              <a:rPr lang="en-US" baseline="30000" dirty="0">
                <a:latin typeface="Times New Roman" pitchFamily="18" charset="0"/>
                <a:cs typeface="Times New Roman" pitchFamily="18" charset="0"/>
              </a:rPr>
              <a:t>th</a:t>
            </a:r>
            <a:r>
              <a:rPr lang="en-US" dirty="0">
                <a:latin typeface="Times New Roman" pitchFamily="18" charset="0"/>
                <a:cs typeface="Times New Roman" pitchFamily="18" charset="0"/>
              </a:rPr>
              <a:t> semester participated in the Workshop and learned how to conserve energy in various sector like industrial, domestic, transportation and agriculture. Importance of ISO 9000 were also </a:t>
            </a:r>
            <a:r>
              <a:rPr lang="en-US" dirty="0" smtClean="0">
                <a:latin typeface="Times New Roman" pitchFamily="18" charset="0"/>
                <a:cs typeface="Times New Roman" pitchFamily="18" charset="0"/>
              </a:rPr>
              <a:t>discussed.</a:t>
            </a:r>
            <a:endParaRPr lang="en-IN"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Certificate were distributed to the all </a:t>
            </a:r>
            <a:r>
              <a:rPr lang="en-US" dirty="0" smtClean="0">
                <a:latin typeface="Times New Roman" pitchFamily="18" charset="0"/>
                <a:cs typeface="Times New Roman" pitchFamily="18" charset="0"/>
              </a:rPr>
              <a:t>participants.</a:t>
            </a: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Feedback </a:t>
            </a:r>
            <a:r>
              <a:rPr lang="en-US" dirty="0">
                <a:latin typeface="Times New Roman" pitchFamily="18" charset="0"/>
                <a:cs typeface="Times New Roman" pitchFamily="18" charset="0"/>
              </a:rPr>
              <a:t>from students was positive, it was a great learning and requested that such program may be conducted twice  in a semester.</a:t>
            </a:r>
          </a:p>
          <a:p>
            <a:endParaRPr lang="en-IN" sz="2000" dirty="0"/>
          </a:p>
          <a:p>
            <a:endParaRPr lang="en-US" sz="2000" dirty="0"/>
          </a:p>
        </p:txBody>
      </p:sp>
      <p:cxnSp>
        <p:nvCxnSpPr>
          <p:cNvPr id="17" name="Straight Connector 16"/>
          <p:cNvCxnSpPr/>
          <p:nvPr/>
        </p:nvCxnSpPr>
        <p:spPr>
          <a:xfrm>
            <a:off x="304800" y="1333500"/>
            <a:ext cx="64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5E22FAD5-FC1E-471A-BDCB-C6185FEDA5FF}"/>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04800" y="4381500"/>
            <a:ext cx="6261383" cy="44517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1181100"/>
            <a:ext cx="6261735" cy="3491918"/>
          </a:xfrm>
          <a:prstGeom prst="rect">
            <a:avLst/>
          </a:prstGeom>
        </p:spPr>
        <p:txBody>
          <a:bodyPr vert="horz" wrap="square" lIns="0" tIns="10795" rIns="0" bIns="0" rtlCol="0">
            <a:spAutoFit/>
          </a:bodyPr>
          <a:lstStyle/>
          <a:p>
            <a:r>
              <a:rPr lang="en-US" b="1" dirty="0">
                <a:latin typeface="Times New Roman" pitchFamily="18" charset="0"/>
                <a:cs typeface="Times New Roman" pitchFamily="18" charset="0"/>
              </a:rPr>
              <a:t>Outcomes of the event: </a:t>
            </a:r>
            <a:endParaRPr lang="en-IN" dirty="0">
              <a:latin typeface="Times New Roman" pitchFamily="18" charset="0"/>
              <a:cs typeface="Times New Roman" pitchFamily="18" charset="0"/>
            </a:endParaRPr>
          </a:p>
          <a:p>
            <a:r>
              <a:rPr lang="en-US" dirty="0">
                <a:latin typeface="Times New Roman" pitchFamily="18" charset="0"/>
                <a:cs typeface="Times New Roman" pitchFamily="18" charset="0"/>
              </a:rPr>
              <a:t>Students will be able:</a:t>
            </a:r>
            <a:endParaRPr lang="en-IN" dirty="0">
              <a:latin typeface="Times New Roman" pitchFamily="18" charset="0"/>
              <a:cs typeface="Times New Roman" pitchFamily="18" charset="0"/>
            </a:endParaRPr>
          </a:p>
          <a:p>
            <a:pPr marL="342900" lvl="0" indent="-342900" algn="just">
              <a:buFont typeface="Arial" panose="020B0604020202020204" pitchFamily="34" charset="0"/>
              <a:buChar char="•"/>
            </a:pPr>
            <a:r>
              <a:rPr lang="en-US" dirty="0">
                <a:latin typeface="Times New Roman" pitchFamily="18" charset="0"/>
                <a:cs typeface="Times New Roman" pitchFamily="18" charset="0"/>
              </a:rPr>
              <a:t>To formulate strategies and promote measures for accelerating conservation of petroleum products leading to environment protection, energy security and sustainable development.</a:t>
            </a:r>
          </a:p>
          <a:p>
            <a:pPr marL="342900" lvl="0" indent="-342900" algn="just">
              <a:buFont typeface="Arial" panose="020B0604020202020204" pitchFamily="34" charset="0"/>
              <a:buChar char="•"/>
            </a:pPr>
            <a:r>
              <a:rPr lang="en-US" dirty="0">
                <a:latin typeface="Times New Roman" pitchFamily="18" charset="0"/>
                <a:cs typeface="Times New Roman" pitchFamily="18" charset="0"/>
              </a:rPr>
              <a:t>To create awareness among masses about the importance, benefits and methods of conserving petroleum products &amp; clean environment by enhancing information and capacity building</a:t>
            </a:r>
            <a:r>
              <a:rPr lang="en-IN" dirty="0">
                <a:latin typeface="Times New Roman" pitchFamily="18" charset="0"/>
                <a:cs typeface="Times New Roman" pitchFamily="18" charset="0"/>
              </a:rPr>
              <a:t>.</a:t>
            </a:r>
          </a:p>
          <a:p>
            <a:pPr marL="342900" lvl="0" indent="-342900" algn="just">
              <a:buFont typeface="Arial" panose="020B0604020202020204" pitchFamily="34" charset="0"/>
              <a:buChar char="•"/>
            </a:pPr>
            <a:r>
              <a:rPr lang="en-IN" dirty="0">
                <a:latin typeface="Times New Roman" pitchFamily="18" charset="0"/>
                <a:cs typeface="Times New Roman" pitchFamily="18" charset="0"/>
              </a:rPr>
              <a:t>To</a:t>
            </a:r>
            <a:r>
              <a:rPr lang="en-US" dirty="0">
                <a:latin typeface="Times New Roman" pitchFamily="18" charset="0"/>
                <a:cs typeface="Times New Roman" pitchFamily="18" charset="0"/>
              </a:rPr>
              <a:t> understand about the policies and strategies of Govt. of India on petroleum conservation and environment protection aimed at reducing excessive dependence on oil.</a:t>
            </a:r>
            <a:endParaRPr lang="en-IN" dirty="0">
              <a:latin typeface="Times New Roman" pitchFamily="18" charset="0"/>
              <a:cs typeface="Times New Roman" pitchFamily="18" charset="0"/>
            </a:endParaRPr>
          </a:p>
          <a:p>
            <a:pPr marL="12700" marR="5080">
              <a:lnSpc>
                <a:spcPct val="100699"/>
              </a:lnSpc>
              <a:spcBef>
                <a:spcPts val="85"/>
              </a:spcBef>
            </a:pPr>
            <a:endParaRPr sz="2800" dirty="0">
              <a:latin typeface="Calibri"/>
              <a:cs typeface="Calibri"/>
            </a:endParaRPr>
          </a:p>
        </p:txBody>
      </p:sp>
      <p:sp>
        <p:nvSpPr>
          <p:cNvPr id="3" name="object 3"/>
          <p:cNvSpPr/>
          <p:nvPr/>
        </p:nvSpPr>
        <p:spPr>
          <a:xfrm>
            <a:off x="0" y="0"/>
            <a:ext cx="6857986" cy="509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343097" cy="95249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81001" y="224408"/>
            <a:ext cx="5558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a:t>
            </a:r>
            <a:r>
              <a:rPr lang="en-IN" sz="1400" b="1" spc="-5" dirty="0">
                <a:latin typeface="Calibri"/>
                <a:cs typeface="Calibri"/>
              </a:rPr>
              <a:t>10</a:t>
            </a:r>
            <a:r>
              <a:rPr sz="1400" b="1" spc="-5" dirty="0">
                <a:latin typeface="Calibri"/>
                <a:cs typeface="Calibri"/>
              </a:rPr>
              <a:t>/17</a:t>
            </a:r>
            <a:endParaRPr sz="1400" dirty="0">
              <a:latin typeface="Calibri"/>
              <a:cs typeface="Calibri"/>
            </a:endParaRPr>
          </a:p>
        </p:txBody>
      </p:sp>
      <p:sp>
        <p:nvSpPr>
          <p:cNvPr id="6" name="object 6"/>
          <p:cNvSpPr/>
          <p:nvPr/>
        </p:nvSpPr>
        <p:spPr>
          <a:xfrm>
            <a:off x="0" y="6134087"/>
            <a:ext cx="6857986" cy="3238493"/>
          </a:xfrm>
          <a:prstGeom prst="rect">
            <a:avLst/>
          </a:prstGeom>
          <a:blipFill>
            <a:blip r:embed="rId4" cstate="print"/>
            <a:stretch>
              <a:fillRect/>
            </a:stretch>
          </a:blipFill>
        </p:spPr>
        <p:txBody>
          <a:bodyPr wrap="square" lIns="0" tIns="0" rIns="0" bIns="0" rtlCol="0"/>
          <a:lstStyle/>
          <a:p>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6857986" cy="509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343097" cy="95249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81001" y="224408"/>
            <a:ext cx="5558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a:t>
            </a:r>
            <a:r>
              <a:rPr lang="en-IN" sz="1400" b="1" spc="-5" dirty="0">
                <a:latin typeface="Calibri"/>
                <a:cs typeface="Calibri"/>
              </a:rPr>
              <a:t>10</a:t>
            </a:r>
            <a:r>
              <a:rPr sz="1400" b="1" spc="-5" dirty="0">
                <a:latin typeface="Calibri"/>
                <a:cs typeface="Calibri"/>
              </a:rPr>
              <a:t>/17</a:t>
            </a:r>
            <a:endParaRPr sz="1400" dirty="0">
              <a:latin typeface="Calibri"/>
              <a:cs typeface="Calibri"/>
            </a:endParaRPr>
          </a:p>
        </p:txBody>
      </p:sp>
      <p:sp>
        <p:nvSpPr>
          <p:cNvPr id="6" name="object 6"/>
          <p:cNvSpPr/>
          <p:nvPr/>
        </p:nvSpPr>
        <p:spPr>
          <a:xfrm>
            <a:off x="0" y="6134087"/>
            <a:ext cx="6857986" cy="3238493"/>
          </a:xfrm>
          <a:prstGeom prst="rect">
            <a:avLst/>
          </a:prstGeom>
          <a:blipFill>
            <a:blip r:embed="rId4" cstate="print"/>
            <a:stretch>
              <a:fillRect/>
            </a:stretch>
          </a:blipFill>
        </p:spPr>
        <p:txBody>
          <a:bodyPr wrap="square" lIns="0" tIns="0" rIns="0" bIns="0" rtlCol="0"/>
          <a:lstStyle/>
          <a:p>
            <a:endParaRPr dirty="0"/>
          </a:p>
        </p:txBody>
      </p:sp>
      <p:sp>
        <p:nvSpPr>
          <p:cNvPr id="7" name="Rectangle 6"/>
          <p:cNvSpPr/>
          <p:nvPr/>
        </p:nvSpPr>
        <p:spPr>
          <a:xfrm>
            <a:off x="304800" y="876300"/>
            <a:ext cx="2786597" cy="369332"/>
          </a:xfrm>
          <a:prstGeom prst="rect">
            <a:avLst/>
          </a:prstGeom>
        </p:spPr>
        <p:txBody>
          <a:bodyPr wrap="none">
            <a:spAutoFit/>
          </a:bodyPr>
          <a:lstStyle/>
          <a:p>
            <a:pPr marL="95250">
              <a:lnSpc>
                <a:spcPct val="100000"/>
              </a:lnSpc>
            </a:pPr>
            <a:r>
              <a:rPr lang="en-US" b="1" i="1" spc="-5" dirty="0" smtClean="0">
                <a:solidFill>
                  <a:srgbClr val="FF0000"/>
                </a:solidFill>
                <a:cs typeface="Calibri"/>
              </a:rPr>
              <a:t>FACULTY’S </a:t>
            </a:r>
            <a:r>
              <a:rPr lang="en-US" b="1" i="1" spc="-5" dirty="0" smtClean="0">
                <a:solidFill>
                  <a:srgbClr val="FF0000"/>
                </a:solidFill>
                <a:cs typeface="Calibri"/>
              </a:rPr>
              <a:t>ACHIEVEMENTS</a:t>
            </a:r>
            <a:endParaRPr lang="en-US" dirty="0">
              <a:cs typeface="Calibri"/>
            </a:endParaRPr>
          </a:p>
        </p:txBody>
      </p:sp>
      <p:cxnSp>
        <p:nvCxnSpPr>
          <p:cNvPr id="8" name="Straight Connector 7"/>
          <p:cNvCxnSpPr/>
          <p:nvPr/>
        </p:nvCxnSpPr>
        <p:spPr>
          <a:xfrm>
            <a:off x="469493" y="1200210"/>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3400" y="1638300"/>
            <a:ext cx="2590800" cy="400110"/>
          </a:xfrm>
          <a:prstGeom prst="rect">
            <a:avLst/>
          </a:prstGeom>
          <a:noFill/>
        </p:spPr>
        <p:txBody>
          <a:bodyPr wrap="square" rtlCol="0">
            <a:spAutoFit/>
          </a:bodyPr>
          <a:lstStyle/>
          <a:p>
            <a:r>
              <a:rPr lang="en-US" sz="2000" i="1" dirty="0" smtClean="0">
                <a:solidFill>
                  <a:srgbClr val="C00000"/>
                </a:solidFill>
                <a:latin typeface="Times New Roman" pitchFamily="18" charset="0"/>
                <a:cs typeface="Times New Roman" pitchFamily="18" charset="0"/>
              </a:rPr>
              <a:t>Publications-</a:t>
            </a:r>
            <a:endParaRPr lang="en-US" sz="2000" i="1" dirty="0">
              <a:solidFill>
                <a:srgbClr val="C00000"/>
              </a:solidFill>
              <a:latin typeface="Times New Roman" pitchFamily="18" charset="0"/>
              <a:cs typeface="Times New Roman" pitchFamily="18" charset="0"/>
            </a:endParaRPr>
          </a:p>
        </p:txBody>
      </p:sp>
      <p:sp>
        <p:nvSpPr>
          <p:cNvPr id="10" name="TextBox 9"/>
          <p:cNvSpPr txBox="1"/>
          <p:nvPr/>
        </p:nvSpPr>
        <p:spPr>
          <a:xfrm>
            <a:off x="457200" y="2247900"/>
            <a:ext cx="6019800" cy="6186309"/>
          </a:xfrm>
          <a:prstGeom prst="rect">
            <a:avLst/>
          </a:prstGeom>
          <a:noFill/>
        </p:spPr>
        <p:txBody>
          <a:bodyPr wrap="square" rtlCol="0">
            <a:spAutoFit/>
          </a:bodyPr>
          <a:lstStyle/>
          <a:p>
            <a:pPr algn="just">
              <a:buFont typeface="Wingdings" pitchFamily="2" charset="2"/>
              <a:buChar char="q"/>
            </a:pPr>
            <a:r>
              <a:rPr lang="en-US" dirty="0" smtClean="0"/>
              <a:t> </a:t>
            </a:r>
            <a:r>
              <a:rPr lang="en-US" dirty="0" smtClean="0">
                <a:latin typeface="Times New Roman" pitchFamily="18" charset="0"/>
                <a:cs typeface="Times New Roman" pitchFamily="18" charset="0"/>
              </a:rPr>
              <a:t>Dr. </a:t>
            </a:r>
            <a:r>
              <a:rPr lang="en-US" dirty="0" err="1" smtClean="0">
                <a:latin typeface="Times New Roman" pitchFamily="18" charset="0"/>
                <a:cs typeface="Times New Roman" pitchFamily="18" charset="0"/>
              </a:rPr>
              <a:t>Sandeep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Vyas</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Paper Name- Numerical Modeling of borosilicate Doped Photonic-Crystal Fiber for Mid-IR </a:t>
            </a:r>
            <a:r>
              <a:rPr lang="en-US" dirty="0" err="1" smtClean="0">
                <a:latin typeface="Times New Roman" pitchFamily="18" charset="0"/>
                <a:cs typeface="Times New Roman" pitchFamily="18" charset="0"/>
              </a:rPr>
              <a:t>Supercontinuum</a:t>
            </a:r>
            <a:r>
              <a:rPr lang="en-US" dirty="0" smtClean="0">
                <a:latin typeface="Times New Roman" pitchFamily="18" charset="0"/>
                <a:cs typeface="Times New Roman" pitchFamily="18" charset="0"/>
              </a:rPr>
              <a:t> Generation</a:t>
            </a:r>
          </a:p>
          <a:p>
            <a:pPr algn="just"/>
            <a:r>
              <a:rPr lang="en-US" dirty="0" smtClean="0">
                <a:latin typeface="Times New Roman" pitchFamily="18" charset="0"/>
                <a:cs typeface="Times New Roman" pitchFamily="18" charset="0"/>
              </a:rPr>
              <a:t>Name Of Conference/Journal- PIERS 2017 in Singapore </a:t>
            </a:r>
          </a:p>
          <a:p>
            <a:pPr algn="just"/>
            <a:r>
              <a:rPr lang="en-US" dirty="0" smtClean="0">
                <a:latin typeface="Times New Roman" pitchFamily="18" charset="0"/>
                <a:cs typeface="Times New Roman" pitchFamily="18" charset="0"/>
              </a:rPr>
              <a:t>Status(Communicated/Published)- Accepted</a:t>
            </a:r>
          </a:p>
          <a:p>
            <a:pPr algn="just"/>
            <a:endParaRPr lang="en-US" dirty="0" smtClean="0">
              <a:latin typeface="Times New Roman" pitchFamily="18" charset="0"/>
              <a:cs typeface="Times New Roman" pitchFamily="18" charset="0"/>
            </a:endParaRPr>
          </a:p>
          <a:p>
            <a:pPr algn="just">
              <a:buFont typeface="Wingdings" pitchFamily="2" charset="2"/>
              <a:buChar char="q"/>
            </a:pPr>
            <a:r>
              <a:rPr lang="en-US" dirty="0" err="1" smtClean="0">
                <a:latin typeface="Times New Roman" pitchFamily="18" charset="0"/>
                <a:cs typeface="Times New Roman" pitchFamily="18" charset="0"/>
              </a:rPr>
              <a:t>Mr</a:t>
            </a:r>
            <a:r>
              <a:rPr lang="en-US" dirty="0" smtClean="0">
                <a:latin typeface="Times New Roman" pitchFamily="18" charset="0"/>
                <a:cs typeface="Times New Roman" pitchFamily="18" charset="0"/>
              </a:rPr>
              <a:t> . L. </a:t>
            </a:r>
            <a:r>
              <a:rPr lang="en-US" dirty="0" err="1" smtClean="0">
                <a:latin typeface="Times New Roman" pitchFamily="18" charset="0"/>
                <a:cs typeface="Times New Roman" pitchFamily="18" charset="0"/>
              </a:rPr>
              <a:t>Senthil</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Paper Name- Advanced Control Method Of Series Voltage Compensation To Enhance Wind Turbine Ride Through </a:t>
            </a:r>
          </a:p>
          <a:p>
            <a:pPr algn="just"/>
            <a:r>
              <a:rPr lang="en-US" dirty="0" smtClean="0">
                <a:latin typeface="Times New Roman" pitchFamily="18" charset="0"/>
                <a:cs typeface="Times New Roman" pitchFamily="18" charset="0"/>
              </a:rPr>
              <a:t>Name Of Conference/Journal- IJSRCSEIT &amp; Journal No:64718 </a:t>
            </a:r>
          </a:p>
          <a:p>
            <a:pPr algn="just"/>
            <a:r>
              <a:rPr lang="en-US" dirty="0" smtClean="0">
                <a:latin typeface="Times New Roman" pitchFamily="18" charset="0"/>
                <a:cs typeface="Times New Roman" pitchFamily="18" charset="0"/>
              </a:rPr>
              <a:t>Volume- Volume 2</a:t>
            </a:r>
          </a:p>
          <a:p>
            <a:pPr algn="just"/>
            <a:r>
              <a:rPr lang="en-US" dirty="0" smtClean="0">
                <a:latin typeface="Times New Roman" pitchFamily="18" charset="0"/>
                <a:cs typeface="Times New Roman" pitchFamily="18" charset="0"/>
              </a:rPr>
              <a:t>Status(Communicated/Published)- Published</a:t>
            </a:r>
          </a:p>
          <a:p>
            <a:pPr algn="just"/>
            <a:endParaRPr lang="en-US" dirty="0" smtClean="0">
              <a:latin typeface="Times New Roman" pitchFamily="18" charset="0"/>
              <a:cs typeface="Times New Roman" pitchFamily="18" charset="0"/>
            </a:endParaRPr>
          </a:p>
          <a:p>
            <a:pPr algn="just">
              <a:buFont typeface="Wingdings" pitchFamily="2" charset="2"/>
              <a:buChar char="q"/>
            </a:pPr>
            <a:r>
              <a:rPr lang="en-US" dirty="0" err="1" smtClean="0">
                <a:latin typeface="Times New Roman" pitchFamily="18" charset="0"/>
                <a:cs typeface="Times New Roman" pitchFamily="18" charset="0"/>
              </a:rPr>
              <a:t>Mrs.Sonali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Chadha</a:t>
            </a:r>
            <a:r>
              <a:rPr lang="en-US" dirty="0" smtClean="0">
                <a:latin typeface="Times New Roman" pitchFamily="18" charset="0"/>
                <a:cs typeface="Times New Roman" pitchFamily="18" charset="0"/>
              </a:rPr>
              <a:t> </a:t>
            </a:r>
          </a:p>
          <a:p>
            <a:pPr algn="just"/>
            <a:r>
              <a:rPr lang="en-US" dirty="0" smtClean="0">
                <a:latin typeface="Times New Roman" pitchFamily="18" charset="0"/>
                <a:cs typeface="Times New Roman" pitchFamily="18" charset="0"/>
              </a:rPr>
              <a:t>Paper Name- Advanced Control Method Of Series Voltage Compensation To Enhance Wind Turbine Ride Through </a:t>
            </a:r>
          </a:p>
          <a:p>
            <a:pPr algn="just"/>
            <a:r>
              <a:rPr lang="en-US" dirty="0" smtClean="0">
                <a:latin typeface="Times New Roman" pitchFamily="18" charset="0"/>
                <a:cs typeface="Times New Roman" pitchFamily="18" charset="0"/>
              </a:rPr>
              <a:t>Name Of Conference/Journal- IJSRCSEIT &amp; Journal No:64718 </a:t>
            </a:r>
          </a:p>
          <a:p>
            <a:pPr algn="just"/>
            <a:r>
              <a:rPr lang="en-US" dirty="0" smtClean="0">
                <a:latin typeface="Times New Roman" pitchFamily="18" charset="0"/>
                <a:cs typeface="Times New Roman" pitchFamily="18" charset="0"/>
              </a:rPr>
              <a:t>Volume- Volume 2</a:t>
            </a:r>
          </a:p>
          <a:p>
            <a:pPr algn="just"/>
            <a:r>
              <a:rPr lang="en-US" dirty="0" smtClean="0">
                <a:latin typeface="Times New Roman" pitchFamily="18" charset="0"/>
                <a:cs typeface="Times New Roman" pitchFamily="18" charset="0"/>
              </a:rPr>
              <a:t>Status(Communicated/Published)- Published</a:t>
            </a:r>
          </a:p>
          <a:p>
            <a:pPr algn="just"/>
            <a:endParaRPr lang="en-US" dirty="0" smtClean="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6857986" cy="509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343097" cy="95249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81001" y="224408"/>
            <a:ext cx="5558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a:t>
            </a:r>
            <a:r>
              <a:rPr lang="en-IN" sz="1400" b="1" spc="-5" dirty="0">
                <a:latin typeface="Calibri"/>
                <a:cs typeface="Calibri"/>
              </a:rPr>
              <a:t>10</a:t>
            </a:r>
            <a:r>
              <a:rPr sz="1400" b="1" spc="-5" dirty="0">
                <a:latin typeface="Calibri"/>
                <a:cs typeface="Calibri"/>
              </a:rPr>
              <a:t>/17</a:t>
            </a:r>
            <a:endParaRPr sz="1400" dirty="0">
              <a:latin typeface="Calibri"/>
              <a:cs typeface="Calibri"/>
            </a:endParaRPr>
          </a:p>
        </p:txBody>
      </p:sp>
      <p:sp>
        <p:nvSpPr>
          <p:cNvPr id="6" name="object 6"/>
          <p:cNvSpPr/>
          <p:nvPr/>
        </p:nvSpPr>
        <p:spPr>
          <a:xfrm>
            <a:off x="0" y="6134087"/>
            <a:ext cx="6857986" cy="3238493"/>
          </a:xfrm>
          <a:prstGeom prst="rect">
            <a:avLst/>
          </a:prstGeom>
          <a:blipFill>
            <a:blip r:embed="rId4" cstate="print"/>
            <a:stretch>
              <a:fillRect/>
            </a:stretch>
          </a:blipFill>
        </p:spPr>
        <p:txBody>
          <a:bodyPr wrap="square" lIns="0" tIns="0" rIns="0" bIns="0" rtlCol="0"/>
          <a:lstStyle/>
          <a:p>
            <a:endParaRPr dirty="0"/>
          </a:p>
        </p:txBody>
      </p:sp>
      <p:sp>
        <p:nvSpPr>
          <p:cNvPr id="7" name="Rectangle 6"/>
          <p:cNvSpPr/>
          <p:nvPr/>
        </p:nvSpPr>
        <p:spPr>
          <a:xfrm>
            <a:off x="381000" y="1028700"/>
            <a:ext cx="6172200" cy="1754326"/>
          </a:xfrm>
          <a:prstGeom prst="rect">
            <a:avLst/>
          </a:prstGeom>
        </p:spPr>
        <p:txBody>
          <a:bodyPr wrap="square">
            <a:spAutoFit/>
          </a:bodyPr>
          <a:lstStyle/>
          <a:p>
            <a:pPr algn="just">
              <a:buFont typeface="Wingdings" pitchFamily="2" charset="2"/>
              <a:buChar char="q"/>
            </a:pPr>
            <a:r>
              <a:rPr lang="en-US" dirty="0" smtClean="0">
                <a:latin typeface="Times New Roman" pitchFamily="18" charset="0"/>
                <a:cs typeface="Times New Roman" pitchFamily="18" charset="0"/>
              </a:rPr>
              <a:t>Ms. </a:t>
            </a:r>
            <a:r>
              <a:rPr lang="en-US" dirty="0" err="1" smtClean="0">
                <a:latin typeface="Times New Roman" pitchFamily="18" charset="0"/>
                <a:cs typeface="Times New Roman" pitchFamily="18" charset="0"/>
              </a:rPr>
              <a:t>Poonam</a:t>
            </a:r>
            <a:r>
              <a:rPr lang="en-US" dirty="0" smtClean="0">
                <a:latin typeface="Times New Roman" pitchFamily="18" charset="0"/>
                <a:cs typeface="Times New Roman" pitchFamily="18" charset="0"/>
              </a:rPr>
              <a:t> Gupta </a:t>
            </a:r>
          </a:p>
          <a:p>
            <a:pPr algn="just"/>
            <a:r>
              <a:rPr lang="en-US" dirty="0" smtClean="0">
                <a:latin typeface="Times New Roman" pitchFamily="18" charset="0"/>
                <a:cs typeface="Times New Roman" pitchFamily="18" charset="0"/>
              </a:rPr>
              <a:t>Paper Name- Advanced Control Method Of Series Voltage Compensation To Enhance Wind Turbine Ride Through </a:t>
            </a:r>
          </a:p>
          <a:p>
            <a:pPr algn="just"/>
            <a:r>
              <a:rPr lang="en-US" dirty="0" smtClean="0">
                <a:latin typeface="Times New Roman" pitchFamily="18" charset="0"/>
                <a:cs typeface="Times New Roman" pitchFamily="18" charset="0"/>
              </a:rPr>
              <a:t>Name Of Conference/Journal- IJSRCSEIT &amp; Journal No:64718 </a:t>
            </a:r>
          </a:p>
          <a:p>
            <a:pPr algn="just"/>
            <a:r>
              <a:rPr lang="en-US" dirty="0" smtClean="0">
                <a:latin typeface="Times New Roman" pitchFamily="18" charset="0"/>
                <a:cs typeface="Times New Roman" pitchFamily="18" charset="0"/>
              </a:rPr>
              <a:t>Volume- Volume 2</a:t>
            </a:r>
          </a:p>
          <a:p>
            <a:pPr algn="just"/>
            <a:r>
              <a:rPr lang="en-US" dirty="0" smtClean="0">
                <a:latin typeface="Times New Roman" pitchFamily="18" charset="0"/>
                <a:cs typeface="Times New Roman" pitchFamily="18" charset="0"/>
              </a:rPr>
              <a:t>Status(Communicated/Published)- Published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6857986" cy="509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343097" cy="95249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81001" y="224408"/>
            <a:ext cx="5558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a:t>
            </a:r>
            <a:r>
              <a:rPr lang="en-IN" sz="1400" b="1" spc="-5" dirty="0">
                <a:latin typeface="Calibri"/>
                <a:cs typeface="Calibri"/>
              </a:rPr>
              <a:t>10</a:t>
            </a:r>
            <a:r>
              <a:rPr sz="1400" b="1" spc="-5" dirty="0">
                <a:latin typeface="Calibri"/>
                <a:cs typeface="Calibri"/>
              </a:rPr>
              <a:t>/17</a:t>
            </a:r>
            <a:endParaRPr sz="1400" dirty="0">
              <a:latin typeface="Calibri"/>
              <a:cs typeface="Calibri"/>
            </a:endParaRPr>
          </a:p>
        </p:txBody>
      </p:sp>
      <p:sp>
        <p:nvSpPr>
          <p:cNvPr id="6" name="object 6"/>
          <p:cNvSpPr/>
          <p:nvPr/>
        </p:nvSpPr>
        <p:spPr>
          <a:xfrm>
            <a:off x="0" y="6134087"/>
            <a:ext cx="6857986" cy="3238493"/>
          </a:xfrm>
          <a:prstGeom prst="rect">
            <a:avLst/>
          </a:prstGeom>
          <a:blipFill>
            <a:blip r:embed="rId4" cstate="print"/>
            <a:stretch>
              <a:fillRect/>
            </a:stretch>
          </a:blipFill>
        </p:spPr>
        <p:txBody>
          <a:bodyPr wrap="square" lIns="0" tIns="0" rIns="0" bIns="0" rtlCol="0"/>
          <a:lstStyle/>
          <a:p>
            <a:endParaRPr dirty="0"/>
          </a:p>
        </p:txBody>
      </p:sp>
      <p:sp>
        <p:nvSpPr>
          <p:cNvPr id="7" name="Rectangle 6"/>
          <p:cNvSpPr/>
          <p:nvPr/>
        </p:nvSpPr>
        <p:spPr>
          <a:xfrm>
            <a:off x="381000" y="876300"/>
            <a:ext cx="2760949" cy="369332"/>
          </a:xfrm>
          <a:prstGeom prst="rect">
            <a:avLst/>
          </a:prstGeom>
        </p:spPr>
        <p:txBody>
          <a:bodyPr wrap="none">
            <a:spAutoFit/>
          </a:bodyPr>
          <a:lstStyle/>
          <a:p>
            <a:pPr marL="95250">
              <a:lnSpc>
                <a:spcPct val="100000"/>
              </a:lnSpc>
            </a:pPr>
            <a:r>
              <a:rPr lang="en-US" b="1" i="1" spc="-5" dirty="0" smtClean="0">
                <a:solidFill>
                  <a:srgbClr val="FF0000"/>
                </a:solidFill>
                <a:cs typeface="Calibri"/>
              </a:rPr>
              <a:t>STUDENT’s </a:t>
            </a:r>
            <a:r>
              <a:rPr lang="en-US" b="1" i="1" spc="-5" dirty="0" smtClean="0">
                <a:solidFill>
                  <a:srgbClr val="FF0000"/>
                </a:solidFill>
                <a:cs typeface="Calibri"/>
              </a:rPr>
              <a:t>ACHIEVEMENT</a:t>
            </a:r>
            <a:endParaRPr lang="en-US" dirty="0">
              <a:cs typeface="Calibri"/>
            </a:endParaRPr>
          </a:p>
        </p:txBody>
      </p:sp>
      <p:cxnSp>
        <p:nvCxnSpPr>
          <p:cNvPr id="8" name="Straight Connector 7"/>
          <p:cNvCxnSpPr/>
          <p:nvPr/>
        </p:nvCxnSpPr>
        <p:spPr>
          <a:xfrm>
            <a:off x="469493" y="1200210"/>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33400" y="1409700"/>
            <a:ext cx="5867400" cy="923330"/>
          </a:xfrm>
          <a:prstGeom prst="rect">
            <a:avLst/>
          </a:prstGeom>
        </p:spPr>
        <p:txBody>
          <a:bodyPr wrap="square">
            <a:spAutoFit/>
          </a:bodyPr>
          <a:lstStyle/>
          <a:p>
            <a:pPr algn="just"/>
            <a:r>
              <a:rPr lang="en-US" b="1" dirty="0" smtClean="0">
                <a:latin typeface="Times New Roman" pitchFamily="18" charset="0"/>
                <a:cs typeface="Times New Roman" pitchFamily="18" charset="0"/>
              </a:rPr>
              <a:t>Ms. BHARTI </a:t>
            </a:r>
            <a:r>
              <a:rPr lang="en-US" b="1" dirty="0" smtClean="0">
                <a:latin typeface="Times New Roman" pitchFamily="18" charset="0"/>
                <a:cs typeface="Times New Roman" pitchFamily="18" charset="0"/>
              </a:rPr>
              <a:t>SHARMA (3</a:t>
            </a:r>
            <a:r>
              <a:rPr lang="en-US" b="1" baseline="30000" dirty="0" smtClean="0">
                <a:latin typeface="Times New Roman" pitchFamily="18" charset="0"/>
                <a:cs typeface="Times New Roman" pitchFamily="18" charset="0"/>
              </a:rPr>
              <a:t>RD</a:t>
            </a:r>
            <a:r>
              <a:rPr lang="en-US" b="1" dirty="0" smtClean="0">
                <a:latin typeface="Times New Roman" pitchFamily="18" charset="0"/>
                <a:cs typeface="Times New Roman" pitchFamily="18" charset="0"/>
              </a:rPr>
              <a:t> YEAR): </a:t>
            </a:r>
            <a:r>
              <a:rPr lang="en-US" dirty="0" smtClean="0">
                <a:latin typeface="Times New Roman" pitchFamily="18" charset="0"/>
                <a:cs typeface="Times New Roman" pitchFamily="18" charset="0"/>
              </a:rPr>
              <a:t>Got an internship from NATIONAL GEOGRAPHIC CHANNEL for three months (January to march) with stipend of Rs. 10,000.</a:t>
            </a:r>
            <a:endParaRPr lang="en-US" dirty="0">
              <a:latin typeface="Times New Roman" pitchFamily="18" charset="0"/>
              <a:cs typeface="Times New Roman" pitchFamily="18" charset="0"/>
            </a:endParaRPr>
          </a:p>
        </p:txBody>
      </p:sp>
      <p:sp>
        <p:nvSpPr>
          <p:cNvPr id="10" name="object 10">
            <a:extLst>
              <a:ext uri="{FF2B5EF4-FFF2-40B4-BE49-F238E27FC236}">
                <a16:creationId xmlns="" xmlns:a16="http://schemas.microsoft.com/office/drawing/2014/main" id="{1D5EA27D-D7AE-423F-8ECE-7667B05BCB68}"/>
              </a:ext>
            </a:extLst>
          </p:cNvPr>
          <p:cNvSpPr/>
          <p:nvPr/>
        </p:nvSpPr>
        <p:spPr>
          <a:xfrm>
            <a:off x="1371600" y="3009900"/>
            <a:ext cx="4572000" cy="4419600"/>
          </a:xfrm>
          <a:prstGeom prst="rect">
            <a:avLst/>
          </a:prstGeom>
          <a:blipFill>
            <a:blip r:embed="rId5" cstate="print"/>
            <a:stretch>
              <a:fillRect/>
            </a:stretch>
          </a:blipFill>
        </p:spPr>
        <p:txBody>
          <a:bodyPr wrap="square" lIns="0" tIns="0" rIns="0" bIns="0" rtlCol="0"/>
          <a:lstStyle/>
          <a:p>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600688"/>
            <a:ext cx="6857986" cy="37718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04799" y="571498"/>
            <a:ext cx="6259612" cy="8420758"/>
          </a:xfrm>
          <a:prstGeom prst="rect">
            <a:avLst/>
          </a:prstGeom>
          <a:blipFill>
            <a:blip r:embed="rId4" cstate="print"/>
            <a:stretch>
              <a:fillRect/>
            </a:stretch>
          </a:blipFill>
        </p:spPr>
        <p:txBody>
          <a:bodyPr wrap="square" lIns="0" tIns="0" rIns="0" bIns="0" rtlCol="0"/>
          <a:lstStyle/>
          <a:p>
            <a:endParaRPr dirty="0"/>
          </a:p>
        </p:txBody>
      </p:sp>
      <p:sp>
        <p:nvSpPr>
          <p:cNvPr id="5" name="object 5"/>
          <p:cNvSpPr/>
          <p:nvPr/>
        </p:nvSpPr>
        <p:spPr>
          <a:xfrm>
            <a:off x="1752596" y="3619492"/>
            <a:ext cx="1596671" cy="2075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739896" y="3606792"/>
            <a:ext cx="1622425" cy="2101215"/>
          </a:xfrm>
          <a:custGeom>
            <a:avLst/>
            <a:gdLst/>
            <a:ahLst/>
            <a:cxnLst/>
            <a:rect l="l" t="t" r="r" b="b"/>
            <a:pathLst>
              <a:path w="1622425" h="2101215">
                <a:moveTo>
                  <a:pt x="0" y="0"/>
                </a:moveTo>
                <a:lnTo>
                  <a:pt x="1622071" y="0"/>
                </a:lnTo>
                <a:lnTo>
                  <a:pt x="1622071" y="2101120"/>
                </a:lnTo>
                <a:lnTo>
                  <a:pt x="0" y="2101120"/>
                </a:lnTo>
                <a:lnTo>
                  <a:pt x="0" y="0"/>
                </a:lnTo>
                <a:close/>
              </a:path>
            </a:pathLst>
          </a:custGeom>
          <a:ln w="25399">
            <a:solidFill>
              <a:srgbClr val="BF4F4D"/>
            </a:solidFill>
          </a:ln>
        </p:spPr>
        <p:txBody>
          <a:bodyPr wrap="square" lIns="0" tIns="0" rIns="0" bIns="0" rtlCol="0"/>
          <a:lstStyle/>
          <a:p>
            <a:endParaRPr/>
          </a:p>
        </p:txBody>
      </p:sp>
      <p:sp>
        <p:nvSpPr>
          <p:cNvPr id="7" name="object 7"/>
          <p:cNvSpPr/>
          <p:nvPr/>
        </p:nvSpPr>
        <p:spPr>
          <a:xfrm>
            <a:off x="1142997" y="6743686"/>
            <a:ext cx="1776671" cy="180849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130297" y="6730986"/>
            <a:ext cx="1802130" cy="1834514"/>
          </a:xfrm>
          <a:custGeom>
            <a:avLst/>
            <a:gdLst/>
            <a:ahLst/>
            <a:cxnLst/>
            <a:rect l="l" t="t" r="r" b="b"/>
            <a:pathLst>
              <a:path w="1802130" h="1834515">
                <a:moveTo>
                  <a:pt x="0" y="0"/>
                </a:moveTo>
                <a:lnTo>
                  <a:pt x="1802071" y="0"/>
                </a:lnTo>
                <a:lnTo>
                  <a:pt x="1802071" y="1833896"/>
                </a:lnTo>
                <a:lnTo>
                  <a:pt x="0" y="1833896"/>
                </a:lnTo>
                <a:lnTo>
                  <a:pt x="0" y="0"/>
                </a:lnTo>
                <a:close/>
              </a:path>
            </a:pathLst>
          </a:custGeom>
          <a:ln w="25399">
            <a:solidFill>
              <a:srgbClr val="BF4F4D"/>
            </a:solidFill>
          </a:ln>
        </p:spPr>
        <p:txBody>
          <a:bodyPr wrap="square" lIns="0" tIns="0" rIns="0" bIns="0" rtlCol="0"/>
          <a:lstStyle/>
          <a:p>
            <a:endParaRPr/>
          </a:p>
        </p:txBody>
      </p:sp>
      <p:sp>
        <p:nvSpPr>
          <p:cNvPr id="9" name="object 9"/>
          <p:cNvSpPr txBox="1"/>
          <p:nvPr/>
        </p:nvSpPr>
        <p:spPr>
          <a:xfrm>
            <a:off x="1096885" y="5709622"/>
            <a:ext cx="3322715" cy="884216"/>
          </a:xfrm>
          <a:prstGeom prst="rect">
            <a:avLst/>
          </a:prstGeom>
        </p:spPr>
        <p:txBody>
          <a:bodyPr vert="horz" wrap="square" lIns="0" tIns="139065" rIns="0" bIns="0" rtlCol="0">
            <a:spAutoFit/>
          </a:bodyPr>
          <a:lstStyle/>
          <a:p>
            <a:pPr marL="207645">
              <a:lnSpc>
                <a:spcPct val="100000"/>
              </a:lnSpc>
              <a:spcBef>
                <a:spcPts val="1095"/>
              </a:spcBef>
            </a:pPr>
            <a:r>
              <a:rPr sz="2450" i="1" spc="-30">
                <a:solidFill>
                  <a:srgbClr val="BF0000"/>
                </a:solidFill>
                <a:latin typeface="Palatino Linotype"/>
                <a:cs typeface="Palatino Linotype"/>
              </a:rPr>
              <a:t>Student</a:t>
            </a:r>
            <a:r>
              <a:rPr sz="2450" i="1" spc="-100">
                <a:solidFill>
                  <a:srgbClr val="BF0000"/>
                </a:solidFill>
                <a:latin typeface="Palatino Linotype"/>
                <a:cs typeface="Palatino Linotype"/>
              </a:rPr>
              <a:t> </a:t>
            </a:r>
            <a:r>
              <a:rPr sz="2450" i="1" spc="25" smtClean="0">
                <a:solidFill>
                  <a:srgbClr val="BF0000"/>
                </a:solidFill>
                <a:latin typeface="Palatino Linotype"/>
                <a:cs typeface="Palatino Linotype"/>
              </a:rPr>
              <a:t>Coordinator</a:t>
            </a:r>
            <a:r>
              <a:rPr lang="en-IN" sz="2450" i="1" spc="25" dirty="0" smtClean="0">
                <a:solidFill>
                  <a:srgbClr val="BF0000"/>
                </a:solidFill>
                <a:latin typeface="Palatino Linotype"/>
                <a:cs typeface="Palatino Linotype"/>
              </a:rPr>
              <a:t>s</a:t>
            </a:r>
            <a:endParaRPr sz="2450" dirty="0">
              <a:latin typeface="Palatino Linotype"/>
              <a:cs typeface="Palatino Linotype"/>
            </a:endParaRPr>
          </a:p>
          <a:p>
            <a:pPr marL="144780" indent="-132080">
              <a:lnSpc>
                <a:spcPct val="100000"/>
              </a:lnSpc>
              <a:spcBef>
                <a:spcPts val="735"/>
              </a:spcBef>
              <a:buFont typeface="Arial"/>
              <a:buChar char="▪"/>
              <a:tabLst>
                <a:tab pos="145415" algn="l"/>
              </a:tabLst>
            </a:pPr>
            <a:r>
              <a:rPr sz="1800" spc="-5" dirty="0">
                <a:latin typeface="Calibri"/>
                <a:cs typeface="Calibri"/>
              </a:rPr>
              <a:t>Prakhar</a:t>
            </a:r>
            <a:r>
              <a:rPr sz="1800" spc="-10" dirty="0">
                <a:latin typeface="Calibri"/>
                <a:cs typeface="Calibri"/>
              </a:rPr>
              <a:t> </a:t>
            </a:r>
            <a:r>
              <a:rPr sz="1800" spc="-5" dirty="0">
                <a:latin typeface="Calibri"/>
                <a:cs typeface="Calibri"/>
              </a:rPr>
              <a:t>Joshi</a:t>
            </a:r>
            <a:endParaRPr sz="1800" dirty="0">
              <a:latin typeface="Calibri"/>
              <a:cs typeface="Calibri"/>
            </a:endParaRPr>
          </a:p>
        </p:txBody>
      </p:sp>
      <p:sp>
        <p:nvSpPr>
          <p:cNvPr id="10" name="object 10"/>
          <p:cNvSpPr/>
          <p:nvPr/>
        </p:nvSpPr>
        <p:spPr>
          <a:xfrm>
            <a:off x="3886192" y="6819886"/>
            <a:ext cx="1676246" cy="1729471"/>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873492" y="6807186"/>
            <a:ext cx="1701800" cy="1755139"/>
          </a:xfrm>
          <a:custGeom>
            <a:avLst/>
            <a:gdLst/>
            <a:ahLst/>
            <a:cxnLst/>
            <a:rect l="l" t="t" r="r" b="b"/>
            <a:pathLst>
              <a:path w="1701800" h="1755140">
                <a:moveTo>
                  <a:pt x="0" y="0"/>
                </a:moveTo>
                <a:lnTo>
                  <a:pt x="1701646" y="0"/>
                </a:lnTo>
                <a:lnTo>
                  <a:pt x="1701646" y="1754871"/>
                </a:lnTo>
                <a:lnTo>
                  <a:pt x="0" y="1754871"/>
                </a:lnTo>
                <a:lnTo>
                  <a:pt x="0" y="0"/>
                </a:lnTo>
                <a:close/>
              </a:path>
            </a:pathLst>
          </a:custGeom>
          <a:ln w="25399">
            <a:solidFill>
              <a:srgbClr val="BF4F4D"/>
            </a:solidFill>
          </a:ln>
        </p:spPr>
        <p:txBody>
          <a:bodyPr wrap="square" lIns="0" tIns="0" rIns="0" bIns="0" rtlCol="0"/>
          <a:lstStyle/>
          <a:p>
            <a:endParaRPr/>
          </a:p>
        </p:txBody>
      </p:sp>
      <p:sp>
        <p:nvSpPr>
          <p:cNvPr id="12" name="object 12"/>
          <p:cNvSpPr txBox="1"/>
          <p:nvPr/>
        </p:nvSpPr>
        <p:spPr>
          <a:xfrm>
            <a:off x="3916280" y="6302743"/>
            <a:ext cx="1475740" cy="299720"/>
          </a:xfrm>
          <a:prstGeom prst="rect">
            <a:avLst/>
          </a:prstGeom>
        </p:spPr>
        <p:txBody>
          <a:bodyPr vert="horz" wrap="square" lIns="0" tIns="12700" rIns="0" bIns="0" rtlCol="0">
            <a:spAutoFit/>
          </a:bodyPr>
          <a:lstStyle/>
          <a:p>
            <a:pPr marL="144780" indent="-132080">
              <a:lnSpc>
                <a:spcPct val="100000"/>
              </a:lnSpc>
              <a:spcBef>
                <a:spcPts val="100"/>
              </a:spcBef>
              <a:buFont typeface="Arial"/>
              <a:buChar char="▪"/>
              <a:tabLst>
                <a:tab pos="145415" algn="l"/>
              </a:tabLst>
            </a:pPr>
            <a:r>
              <a:rPr sz="1800" spc="-5" dirty="0">
                <a:latin typeface="Calibri"/>
                <a:cs typeface="Calibri"/>
              </a:rPr>
              <a:t>Bharti</a:t>
            </a:r>
            <a:r>
              <a:rPr sz="1800" spc="-80" dirty="0">
                <a:latin typeface="Calibri"/>
                <a:cs typeface="Calibri"/>
              </a:rPr>
              <a:t> </a:t>
            </a:r>
            <a:r>
              <a:rPr sz="1800" spc="-5" dirty="0">
                <a:latin typeface="Calibri"/>
                <a:cs typeface="Calibri"/>
              </a:rPr>
              <a:t>Sharma</a:t>
            </a:r>
            <a:endParaRPr sz="1800">
              <a:latin typeface="Calibri"/>
              <a:cs typeface="Calibri"/>
            </a:endParaRPr>
          </a:p>
        </p:txBody>
      </p:sp>
      <p:sp>
        <p:nvSpPr>
          <p:cNvPr id="13" name="object 13"/>
          <p:cNvSpPr txBox="1"/>
          <p:nvPr/>
        </p:nvSpPr>
        <p:spPr>
          <a:xfrm>
            <a:off x="1371600" y="2324100"/>
            <a:ext cx="3119120" cy="1014094"/>
          </a:xfrm>
          <a:prstGeom prst="rect">
            <a:avLst/>
          </a:prstGeom>
        </p:spPr>
        <p:txBody>
          <a:bodyPr vert="horz" wrap="square" lIns="0" tIns="12700" rIns="0" bIns="0" rtlCol="0">
            <a:spAutoFit/>
          </a:bodyPr>
          <a:lstStyle/>
          <a:p>
            <a:pPr marL="12700">
              <a:lnSpc>
                <a:spcPct val="100000"/>
              </a:lnSpc>
              <a:spcBef>
                <a:spcPts val="100"/>
              </a:spcBef>
            </a:pPr>
            <a:endParaRPr sz="4800" baseline="-13020" dirty="0">
              <a:latin typeface="Times New Roman"/>
              <a:cs typeface="Times New Roman"/>
            </a:endParaRPr>
          </a:p>
          <a:p>
            <a:pPr marL="483234" indent="-132715">
              <a:lnSpc>
                <a:spcPct val="100000"/>
              </a:lnSpc>
              <a:spcBef>
                <a:spcPts val="1780"/>
              </a:spcBef>
              <a:buFont typeface="Arial"/>
              <a:buChar char="▪"/>
              <a:tabLst>
                <a:tab pos="483870" algn="l"/>
              </a:tabLst>
            </a:pPr>
            <a:r>
              <a:rPr sz="1800" spc="-5" dirty="0">
                <a:latin typeface="Calibri"/>
                <a:cs typeface="Calibri"/>
              </a:rPr>
              <a:t>Ms. </a:t>
            </a:r>
            <a:r>
              <a:rPr sz="1800" spc="-5" dirty="0" err="1">
                <a:latin typeface="Calibri"/>
                <a:cs typeface="Calibri"/>
              </a:rPr>
              <a:t>Ravita</a:t>
            </a:r>
            <a:r>
              <a:rPr sz="1800" spc="-20" dirty="0">
                <a:latin typeface="Calibri"/>
                <a:cs typeface="Calibri"/>
              </a:rPr>
              <a:t> </a:t>
            </a:r>
            <a:r>
              <a:rPr sz="1800" spc="-5" dirty="0" err="1">
                <a:latin typeface="Calibri"/>
                <a:cs typeface="Calibri"/>
              </a:rPr>
              <a:t>Saraswat</a:t>
            </a:r>
            <a:endParaRPr sz="1800" dirty="0">
              <a:latin typeface="Calibri"/>
              <a:cs typeface="Calibri"/>
            </a:endParaRPr>
          </a:p>
        </p:txBody>
      </p:sp>
      <p:sp>
        <p:nvSpPr>
          <p:cNvPr id="14" name="object 14"/>
          <p:cNvSpPr txBox="1"/>
          <p:nvPr/>
        </p:nvSpPr>
        <p:spPr>
          <a:xfrm>
            <a:off x="530223" y="889505"/>
            <a:ext cx="2345690" cy="391160"/>
          </a:xfrm>
          <a:prstGeom prst="rect">
            <a:avLst/>
          </a:prstGeom>
        </p:spPr>
        <p:txBody>
          <a:bodyPr vert="horz" wrap="square" lIns="0" tIns="12700" rIns="0" bIns="0" rtlCol="0">
            <a:spAutoFit/>
          </a:bodyPr>
          <a:lstStyle/>
          <a:p>
            <a:pPr marL="12700">
              <a:lnSpc>
                <a:spcPct val="100000"/>
              </a:lnSpc>
              <a:spcBef>
                <a:spcPts val="100"/>
              </a:spcBef>
            </a:pPr>
            <a:r>
              <a:rPr sz="2400" spc="-245" dirty="0">
                <a:solidFill>
                  <a:srgbClr val="622323"/>
                </a:solidFill>
                <a:latin typeface="Times New Roman"/>
                <a:cs typeface="Times New Roman"/>
              </a:rPr>
              <a:t>EDITORIAL</a:t>
            </a:r>
            <a:r>
              <a:rPr sz="2400" spc="-165" dirty="0">
                <a:solidFill>
                  <a:srgbClr val="622323"/>
                </a:solidFill>
                <a:latin typeface="Times New Roman"/>
                <a:cs typeface="Times New Roman"/>
              </a:rPr>
              <a:t> </a:t>
            </a:r>
            <a:r>
              <a:rPr sz="2400" spc="-250" dirty="0">
                <a:solidFill>
                  <a:srgbClr val="622323"/>
                </a:solidFill>
                <a:latin typeface="Times New Roman"/>
                <a:cs typeface="Times New Roman"/>
              </a:rPr>
              <a:t>BOARD</a:t>
            </a:r>
            <a:endParaRPr sz="2400">
              <a:latin typeface="Times New Roman"/>
              <a:cs typeface="Times New Roman"/>
            </a:endParaRPr>
          </a:p>
        </p:txBody>
      </p:sp>
      <p:sp>
        <p:nvSpPr>
          <p:cNvPr id="15" name="object 15"/>
          <p:cNvSpPr/>
          <p:nvPr/>
        </p:nvSpPr>
        <p:spPr>
          <a:xfrm>
            <a:off x="5514964" y="0"/>
            <a:ext cx="1343022" cy="952498"/>
          </a:xfrm>
          <a:prstGeom prst="rect">
            <a:avLst/>
          </a:prstGeom>
          <a:blipFill>
            <a:blip r:embed="rId8" cstate="print"/>
            <a:stretch>
              <a:fillRect/>
            </a:stretch>
          </a:blipFill>
        </p:spPr>
        <p:txBody>
          <a:bodyPr wrap="square" lIns="0" tIns="0" rIns="0" bIns="0" rtlCol="0"/>
          <a:lstStyle/>
          <a:p>
            <a:endParaRPr/>
          </a:p>
        </p:txBody>
      </p:sp>
      <p:sp>
        <p:nvSpPr>
          <p:cNvPr id="16" name="object 16"/>
          <p:cNvSpPr txBox="1"/>
          <p:nvPr/>
        </p:nvSpPr>
        <p:spPr>
          <a:xfrm>
            <a:off x="5943601" y="224408"/>
            <a:ext cx="508206"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a:t>
            </a:r>
            <a:r>
              <a:rPr lang="en-IN" sz="1400" b="1" spc="-5" dirty="0">
                <a:latin typeface="Calibri"/>
                <a:cs typeface="Calibri"/>
              </a:rPr>
              <a:t>10</a:t>
            </a:r>
            <a:r>
              <a:rPr sz="1400" b="1" spc="-5" dirty="0">
                <a:latin typeface="Calibri"/>
                <a:cs typeface="Calibri"/>
              </a:rPr>
              <a:t>/17</a:t>
            </a:r>
            <a:endParaRPr sz="1400" dirty="0">
              <a:latin typeface="Calibri"/>
              <a:cs typeface="Calibri"/>
            </a:endParaRPr>
          </a:p>
        </p:txBody>
      </p:sp>
      <p:sp>
        <p:nvSpPr>
          <p:cNvPr id="17" name="TextBox 16"/>
          <p:cNvSpPr txBox="1"/>
          <p:nvPr/>
        </p:nvSpPr>
        <p:spPr>
          <a:xfrm>
            <a:off x="1371600" y="2171700"/>
            <a:ext cx="3124200" cy="461665"/>
          </a:xfrm>
          <a:prstGeom prst="rect">
            <a:avLst/>
          </a:prstGeom>
          <a:noFill/>
        </p:spPr>
        <p:txBody>
          <a:bodyPr wrap="square" rtlCol="0">
            <a:spAutoFit/>
          </a:bodyPr>
          <a:lstStyle/>
          <a:p>
            <a:pPr marL="207645">
              <a:lnSpc>
                <a:spcPct val="100000"/>
              </a:lnSpc>
              <a:spcBef>
                <a:spcPts val="1095"/>
              </a:spcBef>
            </a:pPr>
            <a:r>
              <a:rPr lang="en-US" sz="2400" i="1" spc="-30" dirty="0">
                <a:solidFill>
                  <a:srgbClr val="BF0000"/>
                </a:solidFill>
                <a:latin typeface="Palatino Linotype"/>
                <a:cs typeface="Palatino Linotype"/>
              </a:rPr>
              <a:t>Faculty </a:t>
            </a:r>
            <a:r>
              <a:rPr lang="en-US" sz="2400" i="1" spc="25" dirty="0">
                <a:solidFill>
                  <a:srgbClr val="BF0000"/>
                </a:solidFill>
                <a:latin typeface="Palatino Linotype"/>
                <a:cs typeface="Palatino Linotype"/>
              </a:rPr>
              <a:t>Coordinator</a:t>
            </a:r>
            <a:endParaRPr lang="en-US" sz="2400" dirty="0">
              <a:latin typeface="Palatino Linotype"/>
              <a:cs typeface="Palatino Linotyp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2729" y="644656"/>
            <a:ext cx="6259607" cy="84207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6857986" cy="51002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73184" y="3162293"/>
            <a:ext cx="1712784" cy="175037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360484" y="3149593"/>
            <a:ext cx="1738630" cy="1776095"/>
          </a:xfrm>
          <a:custGeom>
            <a:avLst/>
            <a:gdLst/>
            <a:ahLst/>
            <a:cxnLst/>
            <a:rect l="l" t="t" r="r" b="b"/>
            <a:pathLst>
              <a:path w="1738630" h="1776095">
                <a:moveTo>
                  <a:pt x="0" y="0"/>
                </a:moveTo>
                <a:lnTo>
                  <a:pt x="1738183" y="0"/>
                </a:lnTo>
                <a:lnTo>
                  <a:pt x="1738183" y="1775771"/>
                </a:lnTo>
                <a:lnTo>
                  <a:pt x="0" y="1775771"/>
                </a:lnTo>
                <a:lnTo>
                  <a:pt x="0" y="0"/>
                </a:lnTo>
                <a:close/>
              </a:path>
            </a:pathLst>
          </a:custGeom>
          <a:ln w="25399">
            <a:solidFill>
              <a:srgbClr val="BF4F4D"/>
            </a:solidFill>
          </a:ln>
        </p:spPr>
        <p:txBody>
          <a:bodyPr wrap="square" lIns="0" tIns="0" rIns="0" bIns="0" rtlCol="0"/>
          <a:lstStyle/>
          <a:p>
            <a:endParaRPr/>
          </a:p>
        </p:txBody>
      </p:sp>
      <p:sp>
        <p:nvSpPr>
          <p:cNvPr id="6" name="object 6"/>
          <p:cNvSpPr/>
          <p:nvPr/>
        </p:nvSpPr>
        <p:spPr>
          <a:xfrm>
            <a:off x="3886192" y="6134087"/>
            <a:ext cx="1674821" cy="197174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873492" y="6121387"/>
            <a:ext cx="1700530" cy="1997710"/>
          </a:xfrm>
          <a:custGeom>
            <a:avLst/>
            <a:gdLst/>
            <a:ahLst/>
            <a:cxnLst/>
            <a:rect l="l" t="t" r="r" b="b"/>
            <a:pathLst>
              <a:path w="1700529" h="1997709">
                <a:moveTo>
                  <a:pt x="0" y="0"/>
                </a:moveTo>
                <a:lnTo>
                  <a:pt x="1700221" y="0"/>
                </a:lnTo>
                <a:lnTo>
                  <a:pt x="1700221" y="1997145"/>
                </a:lnTo>
                <a:lnTo>
                  <a:pt x="0" y="1997145"/>
                </a:lnTo>
                <a:lnTo>
                  <a:pt x="0" y="0"/>
                </a:lnTo>
                <a:close/>
              </a:path>
            </a:pathLst>
          </a:custGeom>
          <a:ln w="25399">
            <a:solidFill>
              <a:srgbClr val="BF4F4D"/>
            </a:solidFill>
          </a:ln>
        </p:spPr>
        <p:txBody>
          <a:bodyPr wrap="square" lIns="0" tIns="0" rIns="0" bIns="0" rtlCol="0"/>
          <a:lstStyle/>
          <a:p>
            <a:endParaRPr/>
          </a:p>
        </p:txBody>
      </p:sp>
      <p:sp>
        <p:nvSpPr>
          <p:cNvPr id="8" name="object 8"/>
          <p:cNvSpPr/>
          <p:nvPr/>
        </p:nvSpPr>
        <p:spPr>
          <a:xfrm>
            <a:off x="3733792" y="3162293"/>
            <a:ext cx="1596696" cy="175039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721092" y="3149593"/>
            <a:ext cx="1622425" cy="1776095"/>
          </a:xfrm>
          <a:custGeom>
            <a:avLst/>
            <a:gdLst/>
            <a:ahLst/>
            <a:cxnLst/>
            <a:rect l="l" t="t" r="r" b="b"/>
            <a:pathLst>
              <a:path w="1622425" h="1776095">
                <a:moveTo>
                  <a:pt x="0" y="0"/>
                </a:moveTo>
                <a:lnTo>
                  <a:pt x="1622096" y="0"/>
                </a:lnTo>
                <a:lnTo>
                  <a:pt x="1622096" y="1775796"/>
                </a:lnTo>
                <a:lnTo>
                  <a:pt x="0" y="1775796"/>
                </a:lnTo>
                <a:lnTo>
                  <a:pt x="0" y="0"/>
                </a:lnTo>
                <a:close/>
              </a:path>
            </a:pathLst>
          </a:custGeom>
          <a:ln w="25399">
            <a:solidFill>
              <a:srgbClr val="BF4F4D"/>
            </a:solidFill>
          </a:ln>
        </p:spPr>
        <p:txBody>
          <a:bodyPr wrap="square" lIns="0" tIns="0" rIns="0" bIns="0" rtlCol="0"/>
          <a:lstStyle/>
          <a:p>
            <a:endParaRPr/>
          </a:p>
        </p:txBody>
      </p:sp>
      <p:sp>
        <p:nvSpPr>
          <p:cNvPr id="10" name="object 10"/>
          <p:cNvSpPr txBox="1"/>
          <p:nvPr/>
        </p:nvSpPr>
        <p:spPr>
          <a:xfrm>
            <a:off x="1520821" y="2340351"/>
            <a:ext cx="1527810"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Sakshi</a:t>
            </a:r>
            <a:r>
              <a:rPr sz="1800" spc="-90" dirty="0">
                <a:latin typeface="Calibri"/>
                <a:cs typeface="Calibri"/>
              </a:rPr>
              <a:t> </a:t>
            </a:r>
            <a:r>
              <a:rPr sz="1800" spc="-5" dirty="0">
                <a:latin typeface="Calibri"/>
                <a:cs typeface="Calibri"/>
              </a:rPr>
              <a:t>Sharma  (3</a:t>
            </a:r>
            <a:r>
              <a:rPr sz="1800" spc="-7" baseline="30092" dirty="0">
                <a:latin typeface="Calibri"/>
                <a:cs typeface="Calibri"/>
              </a:rPr>
              <a:t>rd </a:t>
            </a:r>
            <a:r>
              <a:rPr sz="1800" spc="-5" dirty="0">
                <a:latin typeface="Calibri"/>
                <a:cs typeface="Calibri"/>
              </a:rPr>
              <a:t>year)</a:t>
            </a:r>
            <a:endParaRPr sz="1800">
              <a:latin typeface="Calibri"/>
              <a:cs typeface="Calibri"/>
            </a:endParaRPr>
          </a:p>
        </p:txBody>
      </p:sp>
      <p:sp>
        <p:nvSpPr>
          <p:cNvPr id="11" name="object 11"/>
          <p:cNvSpPr txBox="1"/>
          <p:nvPr/>
        </p:nvSpPr>
        <p:spPr>
          <a:xfrm>
            <a:off x="1368422" y="5312145"/>
            <a:ext cx="1491615"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Manu</a:t>
            </a:r>
            <a:r>
              <a:rPr sz="1800" spc="-95" dirty="0">
                <a:latin typeface="Calibri"/>
                <a:cs typeface="Calibri"/>
              </a:rPr>
              <a:t> </a:t>
            </a:r>
            <a:r>
              <a:rPr sz="1800" spc="-5" dirty="0">
                <a:latin typeface="Calibri"/>
                <a:cs typeface="Calibri"/>
              </a:rPr>
              <a:t>Sharma  (3</a:t>
            </a:r>
            <a:r>
              <a:rPr sz="1800" spc="-7" baseline="30092" dirty="0">
                <a:latin typeface="Calibri"/>
                <a:cs typeface="Calibri"/>
              </a:rPr>
              <a:t>rd </a:t>
            </a:r>
            <a:r>
              <a:rPr sz="1800" spc="-5" dirty="0">
                <a:latin typeface="Calibri"/>
                <a:cs typeface="Calibri"/>
              </a:rPr>
              <a:t>year)</a:t>
            </a:r>
            <a:endParaRPr sz="1800">
              <a:latin typeface="Calibri"/>
              <a:cs typeface="Calibri"/>
            </a:endParaRPr>
          </a:p>
        </p:txBody>
      </p:sp>
      <p:sp>
        <p:nvSpPr>
          <p:cNvPr id="12" name="object 12"/>
          <p:cNvSpPr txBox="1"/>
          <p:nvPr/>
        </p:nvSpPr>
        <p:spPr>
          <a:xfrm>
            <a:off x="3578217" y="2340351"/>
            <a:ext cx="1635760"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Akanksha</a:t>
            </a:r>
            <a:r>
              <a:rPr sz="1800" spc="-90" dirty="0">
                <a:latin typeface="Calibri"/>
                <a:cs typeface="Calibri"/>
              </a:rPr>
              <a:t> </a:t>
            </a:r>
            <a:r>
              <a:rPr sz="1800" spc="-5" dirty="0">
                <a:latin typeface="Calibri"/>
                <a:cs typeface="Calibri"/>
              </a:rPr>
              <a:t>Sinha  (3</a:t>
            </a:r>
            <a:r>
              <a:rPr sz="1800" spc="-7" baseline="30092" dirty="0">
                <a:latin typeface="Calibri"/>
                <a:cs typeface="Calibri"/>
              </a:rPr>
              <a:t>rd </a:t>
            </a:r>
            <a:r>
              <a:rPr sz="1800" spc="-5" dirty="0">
                <a:latin typeface="Calibri"/>
                <a:cs typeface="Calibri"/>
              </a:rPr>
              <a:t>year)</a:t>
            </a:r>
            <a:endParaRPr sz="1800">
              <a:latin typeface="Calibri"/>
              <a:cs typeface="Calibri"/>
            </a:endParaRPr>
          </a:p>
        </p:txBody>
      </p:sp>
      <p:sp>
        <p:nvSpPr>
          <p:cNvPr id="13" name="object 13"/>
          <p:cNvSpPr txBox="1"/>
          <p:nvPr/>
        </p:nvSpPr>
        <p:spPr>
          <a:xfrm>
            <a:off x="3883017" y="5388345"/>
            <a:ext cx="1367155"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Mridula</a:t>
            </a:r>
            <a:r>
              <a:rPr sz="1800" spc="-95" dirty="0">
                <a:latin typeface="Calibri"/>
                <a:cs typeface="Calibri"/>
              </a:rPr>
              <a:t> </a:t>
            </a:r>
            <a:r>
              <a:rPr sz="1800" spc="-5" dirty="0">
                <a:latin typeface="Calibri"/>
                <a:cs typeface="Calibri"/>
              </a:rPr>
              <a:t>Soni  (3</a:t>
            </a:r>
            <a:r>
              <a:rPr sz="1800" spc="-7" baseline="30092" dirty="0">
                <a:latin typeface="Calibri"/>
                <a:cs typeface="Calibri"/>
              </a:rPr>
              <a:t>rd</a:t>
            </a:r>
            <a:r>
              <a:rPr sz="1800" spc="-15" baseline="30092" dirty="0">
                <a:latin typeface="Calibri"/>
                <a:cs typeface="Calibri"/>
              </a:rPr>
              <a:t> </a:t>
            </a:r>
            <a:r>
              <a:rPr sz="1800" spc="-5" dirty="0">
                <a:latin typeface="Calibri"/>
                <a:cs typeface="Calibri"/>
              </a:rPr>
              <a:t>year)</a:t>
            </a:r>
            <a:endParaRPr sz="1800">
              <a:latin typeface="Calibri"/>
              <a:cs typeface="Calibri"/>
            </a:endParaRPr>
          </a:p>
        </p:txBody>
      </p:sp>
      <p:sp>
        <p:nvSpPr>
          <p:cNvPr id="14" name="object 14"/>
          <p:cNvSpPr/>
          <p:nvPr/>
        </p:nvSpPr>
        <p:spPr>
          <a:xfrm>
            <a:off x="1374909" y="6210287"/>
            <a:ext cx="1744984" cy="182429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362209" y="6197587"/>
            <a:ext cx="1771014" cy="1849755"/>
          </a:xfrm>
          <a:custGeom>
            <a:avLst/>
            <a:gdLst/>
            <a:ahLst/>
            <a:cxnLst/>
            <a:rect l="l" t="t" r="r" b="b"/>
            <a:pathLst>
              <a:path w="1771014" h="1849754">
                <a:moveTo>
                  <a:pt x="0" y="0"/>
                </a:moveTo>
                <a:lnTo>
                  <a:pt x="1770383" y="0"/>
                </a:lnTo>
                <a:lnTo>
                  <a:pt x="1770383" y="1849696"/>
                </a:lnTo>
                <a:lnTo>
                  <a:pt x="0" y="1849696"/>
                </a:lnTo>
                <a:lnTo>
                  <a:pt x="0" y="0"/>
                </a:lnTo>
                <a:close/>
              </a:path>
            </a:pathLst>
          </a:custGeom>
          <a:ln w="25399">
            <a:solidFill>
              <a:srgbClr val="BF4F4D"/>
            </a:solidFill>
          </a:ln>
        </p:spPr>
        <p:txBody>
          <a:bodyPr wrap="square" lIns="0" tIns="0" rIns="0" bIns="0" rtlCol="0"/>
          <a:lstStyle/>
          <a:p>
            <a:endParaRPr/>
          </a:p>
        </p:txBody>
      </p:sp>
      <p:sp>
        <p:nvSpPr>
          <p:cNvPr id="16" name="object 16"/>
          <p:cNvSpPr/>
          <p:nvPr/>
        </p:nvSpPr>
        <p:spPr>
          <a:xfrm>
            <a:off x="5514964" y="0"/>
            <a:ext cx="1343022" cy="952498"/>
          </a:xfrm>
          <a:prstGeom prst="rect">
            <a:avLst/>
          </a:prstGeom>
          <a:blipFill>
            <a:blip r:embed="rId8" cstate="print"/>
            <a:stretch>
              <a:fillRect/>
            </a:stretch>
          </a:blipFill>
        </p:spPr>
        <p:txBody>
          <a:bodyPr wrap="square" lIns="0" tIns="0" rIns="0" bIns="0" rtlCol="0"/>
          <a:lstStyle/>
          <a:p>
            <a:endParaRPr/>
          </a:p>
        </p:txBody>
      </p:sp>
      <p:sp>
        <p:nvSpPr>
          <p:cNvPr id="17" name="object 17"/>
          <p:cNvSpPr txBox="1"/>
          <p:nvPr/>
        </p:nvSpPr>
        <p:spPr>
          <a:xfrm>
            <a:off x="5943600" y="224408"/>
            <a:ext cx="508206"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a:t>
            </a:r>
            <a:r>
              <a:rPr lang="en-IN" sz="1400" b="1" spc="-5" dirty="0">
                <a:latin typeface="Calibri"/>
                <a:cs typeface="Calibri"/>
              </a:rPr>
              <a:t>10</a:t>
            </a:r>
            <a:r>
              <a:rPr sz="1400" b="1" spc="-5" dirty="0">
                <a:latin typeface="Calibri"/>
                <a:cs typeface="Calibri"/>
              </a:rPr>
              <a:t>/17</a:t>
            </a:r>
            <a:endParaRPr sz="1400" dirty="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031"/>
            <a:ext cx="6858000" cy="0"/>
          </a:xfrm>
          <a:custGeom>
            <a:avLst/>
            <a:gdLst/>
            <a:ahLst/>
            <a:cxnLst/>
            <a:rect l="l" t="t" r="r" b="b"/>
            <a:pathLst>
              <a:path w="6858000">
                <a:moveTo>
                  <a:pt x="6858000" y="0"/>
                </a:moveTo>
                <a:lnTo>
                  <a:pt x="0" y="0"/>
                </a:lnTo>
              </a:path>
            </a:pathLst>
          </a:custGeom>
          <a:ln w="19047">
            <a:solidFill>
              <a:srgbClr val="FEFEFE"/>
            </a:solidFill>
          </a:ln>
        </p:spPr>
        <p:txBody>
          <a:bodyPr wrap="square" lIns="0" tIns="0" rIns="0" bIns="0" rtlCol="0"/>
          <a:lstStyle/>
          <a:p>
            <a:endParaRPr dirty="0"/>
          </a:p>
        </p:txBody>
      </p:sp>
      <p:sp>
        <p:nvSpPr>
          <p:cNvPr id="3" name="object 3"/>
          <p:cNvSpPr/>
          <p:nvPr/>
        </p:nvSpPr>
        <p:spPr>
          <a:xfrm>
            <a:off x="0" y="5915826"/>
            <a:ext cx="6858000" cy="3507574"/>
          </a:xfrm>
          <a:prstGeom prst="rect">
            <a:avLst/>
          </a:prstGeom>
          <a:blipFill>
            <a:blip r:embed="rId3" cstate="print"/>
            <a:stretch>
              <a:fillRect/>
            </a:stretch>
          </a:blipFill>
        </p:spPr>
        <p:txBody>
          <a:bodyPr wrap="square" lIns="0" tIns="0" rIns="0" bIns="0" rtlCol="0"/>
          <a:lstStyle/>
          <a:p>
            <a:endParaRPr dirty="0"/>
          </a:p>
        </p:txBody>
      </p:sp>
      <p:sp>
        <p:nvSpPr>
          <p:cNvPr id="7" name="object 7"/>
          <p:cNvSpPr txBox="1"/>
          <p:nvPr/>
        </p:nvSpPr>
        <p:spPr>
          <a:xfrm>
            <a:off x="939253" y="1701837"/>
            <a:ext cx="3632748" cy="2123658"/>
          </a:xfrm>
          <a:prstGeom prst="rect">
            <a:avLst/>
          </a:prstGeom>
        </p:spPr>
        <p:txBody>
          <a:bodyPr vert="horz" wrap="square" lIns="0" tIns="0" rIns="0" bIns="0" rtlCol="0">
            <a:spAutoFit/>
          </a:bodyPr>
          <a:lstStyle/>
          <a:p>
            <a:pPr marL="968375" algn="ctr">
              <a:lnSpc>
                <a:spcPct val="100000"/>
              </a:lnSpc>
            </a:pPr>
            <a:r>
              <a:rPr lang="en-US" sz="4800" i="1" spc="-5" dirty="0">
                <a:solidFill>
                  <a:srgbClr val="373435"/>
                </a:solidFill>
                <a:latin typeface="Edwardian Script ITC"/>
                <a:cs typeface="Edwardian Script ITC"/>
              </a:rPr>
              <a:t>What’s</a:t>
            </a:r>
          </a:p>
          <a:p>
            <a:pPr marL="968375" algn="ctr">
              <a:lnSpc>
                <a:spcPct val="100000"/>
              </a:lnSpc>
            </a:pPr>
            <a:r>
              <a:rPr sz="4800" i="1" spc="-5" dirty="0">
                <a:solidFill>
                  <a:srgbClr val="373435"/>
                </a:solidFill>
                <a:latin typeface="Edwardian Script ITC"/>
                <a:cs typeface="Edwardian Script ITC"/>
              </a:rPr>
              <a:t>Inside....??</a:t>
            </a:r>
            <a:endParaRPr sz="4800" dirty="0">
              <a:latin typeface="Edwardian Script ITC"/>
              <a:cs typeface="Edwardian Script ITC"/>
            </a:endParaRPr>
          </a:p>
          <a:p>
            <a:pPr marL="12700">
              <a:lnSpc>
                <a:spcPct val="100000"/>
              </a:lnSpc>
              <a:spcBef>
                <a:spcPts val="3604"/>
              </a:spcBef>
              <a:tabLst>
                <a:tab pos="362585" algn="l"/>
              </a:tabLst>
            </a:pPr>
            <a:endParaRPr sz="1200" dirty="0">
              <a:latin typeface="Century Gothic"/>
              <a:cs typeface="Century Gothic"/>
            </a:endParaRPr>
          </a:p>
        </p:txBody>
      </p:sp>
      <p:sp>
        <p:nvSpPr>
          <p:cNvPr id="9" name="object 9"/>
          <p:cNvSpPr txBox="1"/>
          <p:nvPr/>
        </p:nvSpPr>
        <p:spPr>
          <a:xfrm>
            <a:off x="5785008" y="3365500"/>
            <a:ext cx="109855" cy="184666"/>
          </a:xfrm>
          <a:prstGeom prst="rect">
            <a:avLst/>
          </a:prstGeom>
        </p:spPr>
        <p:txBody>
          <a:bodyPr vert="horz" wrap="square" lIns="0" tIns="0" rIns="0" bIns="0" rtlCol="0">
            <a:spAutoFit/>
          </a:bodyPr>
          <a:lstStyle/>
          <a:p>
            <a:pPr marL="12700">
              <a:lnSpc>
                <a:spcPct val="100000"/>
              </a:lnSpc>
            </a:pPr>
            <a:endParaRPr sz="1200" dirty="0">
              <a:latin typeface="Century Gothic"/>
              <a:cs typeface="Century Gothic"/>
            </a:endParaRPr>
          </a:p>
        </p:txBody>
      </p:sp>
      <p:sp>
        <p:nvSpPr>
          <p:cNvPr id="11" name="object 11"/>
          <p:cNvSpPr txBox="1"/>
          <p:nvPr/>
        </p:nvSpPr>
        <p:spPr>
          <a:xfrm>
            <a:off x="5785013" y="3602015"/>
            <a:ext cx="109855" cy="184666"/>
          </a:xfrm>
          <a:prstGeom prst="rect">
            <a:avLst/>
          </a:prstGeom>
        </p:spPr>
        <p:txBody>
          <a:bodyPr vert="horz" wrap="square" lIns="0" tIns="0" rIns="0" bIns="0" rtlCol="0">
            <a:spAutoFit/>
          </a:bodyPr>
          <a:lstStyle/>
          <a:p>
            <a:pPr marL="12700">
              <a:lnSpc>
                <a:spcPct val="100000"/>
              </a:lnSpc>
            </a:pPr>
            <a:endParaRPr sz="1200" dirty="0">
              <a:latin typeface="Century Gothic"/>
              <a:cs typeface="Century Gothic"/>
            </a:endParaRPr>
          </a:p>
        </p:txBody>
      </p:sp>
      <p:sp>
        <p:nvSpPr>
          <p:cNvPr id="12" name="object 12"/>
          <p:cNvSpPr txBox="1"/>
          <p:nvPr/>
        </p:nvSpPr>
        <p:spPr>
          <a:xfrm>
            <a:off x="939265" y="3848100"/>
            <a:ext cx="2261135"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a:latin typeface="Century Gothic"/>
                <a:cs typeface="Century Gothic"/>
              </a:rPr>
              <a:t>   2. </a:t>
            </a:r>
            <a:r>
              <a:rPr sz="1200" spc="-5">
                <a:latin typeface="Century Gothic"/>
                <a:cs typeface="Century Gothic"/>
              </a:rPr>
              <a:t> </a:t>
            </a:r>
            <a:r>
              <a:rPr lang="en-US" sz="1200" dirty="0" smtClean="0">
                <a:latin typeface="Century Gothic"/>
                <a:cs typeface="Century Gothic"/>
              </a:rPr>
              <a:t>Principal’s </a:t>
            </a:r>
            <a:r>
              <a:rPr lang="en-US" sz="1200" dirty="0">
                <a:latin typeface="Century Gothic"/>
                <a:cs typeface="Century Gothic"/>
              </a:rPr>
              <a:t>message</a:t>
            </a:r>
            <a:endParaRPr sz="1200" dirty="0">
              <a:latin typeface="Century Gothic"/>
              <a:cs typeface="Century Gothic"/>
            </a:endParaRPr>
          </a:p>
        </p:txBody>
      </p:sp>
      <p:sp>
        <p:nvSpPr>
          <p:cNvPr id="14" name="object 14"/>
          <p:cNvSpPr txBox="1"/>
          <p:nvPr/>
        </p:nvSpPr>
        <p:spPr>
          <a:xfrm>
            <a:off x="939274" y="4184206"/>
            <a:ext cx="1880125"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a:latin typeface="Century Gothic"/>
                <a:cs typeface="Century Gothic"/>
              </a:rPr>
              <a:t>   3.</a:t>
            </a:r>
            <a:r>
              <a:rPr sz="1200" spc="-5">
                <a:latin typeface="Century Gothic"/>
                <a:cs typeface="Century Gothic"/>
              </a:rPr>
              <a:t>	</a:t>
            </a:r>
            <a:r>
              <a:rPr lang="en-US" sz="1200" dirty="0" smtClean="0">
                <a:latin typeface="Century Gothic"/>
                <a:cs typeface="Century Gothic"/>
              </a:rPr>
              <a:t>HOD’s </a:t>
            </a:r>
            <a:r>
              <a:rPr lang="en-US" sz="1200" dirty="0">
                <a:latin typeface="Century Gothic"/>
                <a:cs typeface="Century Gothic"/>
              </a:rPr>
              <a:t>message</a:t>
            </a:r>
            <a:endParaRPr sz="1200" dirty="0">
              <a:latin typeface="Century Gothic"/>
              <a:cs typeface="Century Gothic"/>
            </a:endParaRPr>
          </a:p>
        </p:txBody>
      </p:sp>
      <p:sp>
        <p:nvSpPr>
          <p:cNvPr id="16" name="object 16"/>
          <p:cNvSpPr txBox="1"/>
          <p:nvPr/>
        </p:nvSpPr>
        <p:spPr>
          <a:xfrm>
            <a:off x="939285" y="4475305"/>
            <a:ext cx="3186430"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a:solidFill>
                  <a:srgbClr val="373435"/>
                </a:solidFill>
                <a:latin typeface="Century Gothic"/>
                <a:cs typeface="Century Gothic"/>
              </a:rPr>
              <a:t>   </a:t>
            </a:r>
            <a:r>
              <a:rPr lang="en-US" sz="1200" spc="-5" dirty="0">
                <a:latin typeface="Century Gothic"/>
                <a:cs typeface="Century Gothic"/>
              </a:rPr>
              <a:t>4.  Vision, Mission of Institute </a:t>
            </a:r>
            <a:endParaRPr sz="1200" dirty="0">
              <a:latin typeface="Century Gothic"/>
              <a:cs typeface="Century Gothic"/>
            </a:endParaRPr>
          </a:p>
        </p:txBody>
      </p:sp>
      <p:sp>
        <p:nvSpPr>
          <p:cNvPr id="22" name="object 22"/>
          <p:cNvSpPr txBox="1"/>
          <p:nvPr/>
        </p:nvSpPr>
        <p:spPr>
          <a:xfrm>
            <a:off x="1066800" y="5676900"/>
            <a:ext cx="2503170" cy="184666"/>
          </a:xfrm>
          <a:prstGeom prst="rect">
            <a:avLst/>
          </a:prstGeom>
        </p:spPr>
        <p:txBody>
          <a:bodyPr vert="horz" wrap="square" lIns="0" tIns="0" rIns="0" bIns="0" rtlCol="0">
            <a:spAutoFit/>
          </a:bodyPr>
          <a:lstStyle/>
          <a:p>
            <a:pPr marL="12700">
              <a:lnSpc>
                <a:spcPct val="100000"/>
              </a:lnSpc>
              <a:tabLst>
                <a:tab pos="225425" algn="l"/>
              </a:tabLst>
            </a:pPr>
            <a:r>
              <a:rPr lang="en-US" sz="1200" dirty="0">
                <a:solidFill>
                  <a:srgbClr val="373435"/>
                </a:solidFill>
                <a:latin typeface="Century Gothic"/>
                <a:cs typeface="Century Gothic"/>
              </a:rPr>
              <a:t>8</a:t>
            </a:r>
            <a:r>
              <a:rPr lang="en-US" sz="1200" dirty="0">
                <a:latin typeface="Century Gothic"/>
                <a:cs typeface="Century Gothic"/>
              </a:rPr>
              <a:t>.  </a:t>
            </a:r>
            <a:r>
              <a:rPr lang="en-US" sz="1200" dirty="0" smtClean="0">
                <a:latin typeface="Century Gothic"/>
                <a:cs typeface="Century Gothic"/>
              </a:rPr>
              <a:t>ALS IAS Session</a:t>
            </a:r>
            <a:endParaRPr sz="1200" dirty="0">
              <a:latin typeface="Century Gothic"/>
              <a:cs typeface="Century Gothic"/>
            </a:endParaRPr>
          </a:p>
        </p:txBody>
      </p:sp>
      <p:sp>
        <p:nvSpPr>
          <p:cNvPr id="24" name="object 24"/>
          <p:cNvSpPr txBox="1"/>
          <p:nvPr/>
        </p:nvSpPr>
        <p:spPr>
          <a:xfrm>
            <a:off x="1289820" y="5905500"/>
            <a:ext cx="1291590" cy="184666"/>
          </a:xfrm>
          <a:prstGeom prst="rect">
            <a:avLst/>
          </a:prstGeom>
        </p:spPr>
        <p:txBody>
          <a:bodyPr vert="horz" wrap="square" lIns="0" tIns="0" rIns="0" bIns="0" rtlCol="0">
            <a:spAutoFit/>
          </a:bodyPr>
          <a:lstStyle/>
          <a:p>
            <a:pPr marL="12700">
              <a:lnSpc>
                <a:spcPct val="100000"/>
              </a:lnSpc>
              <a:tabLst>
                <a:tab pos="225425" algn="l"/>
              </a:tabLst>
            </a:pPr>
            <a:r>
              <a:rPr lang="en-US" sz="1200" dirty="0" smtClean="0">
                <a:latin typeface="Century Gothic"/>
                <a:cs typeface="Century Gothic"/>
              </a:rPr>
              <a:t>PCRA Workshop</a:t>
            </a:r>
            <a:endParaRPr sz="1200" dirty="0">
              <a:latin typeface="Century Gothic"/>
              <a:cs typeface="Century Gothic"/>
            </a:endParaRPr>
          </a:p>
        </p:txBody>
      </p:sp>
      <p:sp>
        <p:nvSpPr>
          <p:cNvPr id="26" name="object 26"/>
          <p:cNvSpPr txBox="1"/>
          <p:nvPr/>
        </p:nvSpPr>
        <p:spPr>
          <a:xfrm>
            <a:off x="1066800" y="6210300"/>
            <a:ext cx="2540635" cy="184666"/>
          </a:xfrm>
          <a:prstGeom prst="rect">
            <a:avLst/>
          </a:prstGeom>
        </p:spPr>
        <p:txBody>
          <a:bodyPr vert="horz" wrap="square" lIns="0" tIns="0" rIns="0" bIns="0" rtlCol="0">
            <a:spAutoFit/>
          </a:bodyPr>
          <a:lstStyle/>
          <a:p>
            <a:pPr marL="12700">
              <a:lnSpc>
                <a:spcPct val="100000"/>
              </a:lnSpc>
              <a:tabLst>
                <a:tab pos="225425" algn="l"/>
              </a:tabLst>
            </a:pPr>
            <a:r>
              <a:rPr lang="en-US" sz="1200" dirty="0">
                <a:solidFill>
                  <a:srgbClr val="373435"/>
                </a:solidFill>
                <a:latin typeface="Century Gothic"/>
                <a:cs typeface="Century Gothic"/>
              </a:rPr>
              <a:t>10</a:t>
            </a:r>
            <a:r>
              <a:rPr lang="en-US" sz="1200" dirty="0">
                <a:latin typeface="Century Gothic"/>
                <a:cs typeface="Century Gothic"/>
              </a:rPr>
              <a:t>.  </a:t>
            </a:r>
            <a:r>
              <a:rPr lang="en-US" sz="1200" dirty="0" smtClean="0">
                <a:latin typeface="Century Gothic"/>
                <a:cs typeface="Century Gothic"/>
              </a:rPr>
              <a:t>Faculty’s </a:t>
            </a:r>
            <a:r>
              <a:rPr lang="en-US" sz="1200" dirty="0" smtClean="0">
                <a:latin typeface="Century Gothic"/>
                <a:cs typeface="Century Gothic"/>
              </a:rPr>
              <a:t>Achievements </a:t>
            </a:r>
            <a:endParaRPr sz="1200" dirty="0">
              <a:latin typeface="Century Gothic"/>
              <a:cs typeface="Century Gothic"/>
            </a:endParaRPr>
          </a:p>
        </p:txBody>
      </p:sp>
      <p:sp>
        <p:nvSpPr>
          <p:cNvPr id="42" name="object 42"/>
          <p:cNvSpPr/>
          <p:nvPr/>
        </p:nvSpPr>
        <p:spPr>
          <a:xfrm>
            <a:off x="954121" y="4117225"/>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3" name="object 43"/>
          <p:cNvSpPr/>
          <p:nvPr/>
        </p:nvSpPr>
        <p:spPr>
          <a:xfrm>
            <a:off x="954121" y="4417631"/>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4" name="object 44"/>
          <p:cNvSpPr/>
          <p:nvPr/>
        </p:nvSpPr>
        <p:spPr>
          <a:xfrm>
            <a:off x="954121" y="3828453"/>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5" name="object 45"/>
          <p:cNvSpPr/>
          <p:nvPr/>
        </p:nvSpPr>
        <p:spPr>
          <a:xfrm>
            <a:off x="954121" y="4696307"/>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59" name="TextBox 58"/>
          <p:cNvSpPr txBox="1"/>
          <p:nvPr/>
        </p:nvSpPr>
        <p:spPr>
          <a:xfrm>
            <a:off x="990600" y="3543300"/>
            <a:ext cx="1798890" cy="276999"/>
          </a:xfrm>
          <a:prstGeom prst="rect">
            <a:avLst/>
          </a:prstGeom>
          <a:noFill/>
        </p:spPr>
        <p:txBody>
          <a:bodyPr wrap="none" rtlCol="0">
            <a:spAutoFit/>
          </a:bodyPr>
          <a:lstStyle/>
          <a:p>
            <a:r>
              <a:rPr lang="en-US" sz="1000" dirty="0"/>
              <a:t>1</a:t>
            </a:r>
            <a:r>
              <a:rPr lang="en-US" sz="1200" dirty="0">
                <a:latin typeface="Century Gothic" pitchFamily="34" charset="0"/>
              </a:rPr>
              <a:t>.  </a:t>
            </a:r>
            <a:r>
              <a:rPr lang="en-US" sz="1200" dirty="0" smtClean="0">
                <a:latin typeface="Century Gothic" pitchFamily="34" charset="0"/>
              </a:rPr>
              <a:t>Director’s </a:t>
            </a:r>
            <a:r>
              <a:rPr lang="en-US" sz="1200" dirty="0">
                <a:latin typeface="Century Gothic" pitchFamily="34" charset="0"/>
              </a:rPr>
              <a:t>message</a:t>
            </a:r>
          </a:p>
        </p:txBody>
      </p:sp>
      <p:sp>
        <p:nvSpPr>
          <p:cNvPr id="61" name="TextBox 60"/>
          <p:cNvSpPr txBox="1"/>
          <p:nvPr/>
        </p:nvSpPr>
        <p:spPr>
          <a:xfrm>
            <a:off x="990600" y="5067300"/>
            <a:ext cx="2743200" cy="276999"/>
          </a:xfrm>
          <a:prstGeom prst="rect">
            <a:avLst/>
          </a:prstGeom>
          <a:noFill/>
        </p:spPr>
        <p:txBody>
          <a:bodyPr wrap="square" rtlCol="0">
            <a:spAutoFit/>
          </a:bodyPr>
          <a:lstStyle/>
          <a:p>
            <a:r>
              <a:rPr lang="en-US" sz="1200" dirty="0">
                <a:latin typeface="Century Gothic" pitchFamily="34" charset="0"/>
              </a:rPr>
              <a:t>6.   Program Outcomes</a:t>
            </a:r>
          </a:p>
        </p:txBody>
      </p:sp>
      <p:sp>
        <p:nvSpPr>
          <p:cNvPr id="62" name="TextBox 61"/>
          <p:cNvSpPr txBox="1"/>
          <p:nvPr/>
        </p:nvSpPr>
        <p:spPr>
          <a:xfrm>
            <a:off x="990600" y="5372100"/>
            <a:ext cx="2895600" cy="276999"/>
          </a:xfrm>
          <a:prstGeom prst="rect">
            <a:avLst/>
          </a:prstGeom>
          <a:noFill/>
        </p:spPr>
        <p:txBody>
          <a:bodyPr wrap="square" rtlCol="0">
            <a:spAutoFit/>
          </a:bodyPr>
          <a:lstStyle/>
          <a:p>
            <a:r>
              <a:rPr lang="en-US" sz="1200" dirty="0">
                <a:latin typeface="Century Gothic" pitchFamily="34" charset="0"/>
              </a:rPr>
              <a:t>7.  </a:t>
            </a:r>
            <a:r>
              <a:rPr lang="en-US" sz="1200" dirty="0" smtClean="0">
                <a:latin typeface="Century Gothic" pitchFamily="34" charset="0"/>
              </a:rPr>
              <a:t>Placed Students</a:t>
            </a:r>
            <a:endParaRPr lang="en-US" sz="1200" dirty="0">
              <a:latin typeface="Century Gothic" pitchFamily="34" charset="0"/>
            </a:endParaRPr>
          </a:p>
        </p:txBody>
      </p:sp>
      <p:sp>
        <p:nvSpPr>
          <p:cNvPr id="63" name="TextBox 62"/>
          <p:cNvSpPr txBox="1"/>
          <p:nvPr/>
        </p:nvSpPr>
        <p:spPr>
          <a:xfrm>
            <a:off x="990600" y="5905500"/>
            <a:ext cx="2436421" cy="276999"/>
          </a:xfrm>
          <a:prstGeom prst="rect">
            <a:avLst/>
          </a:prstGeom>
          <a:noFill/>
        </p:spPr>
        <p:txBody>
          <a:bodyPr wrap="square" rtlCol="0">
            <a:spAutoFit/>
          </a:bodyPr>
          <a:lstStyle/>
          <a:p>
            <a:r>
              <a:rPr lang="en-US" sz="1200" dirty="0">
                <a:latin typeface="Century Gothic" pitchFamily="34" charset="0"/>
              </a:rPr>
              <a:t>9.  </a:t>
            </a:r>
          </a:p>
        </p:txBody>
      </p:sp>
      <p:sp>
        <p:nvSpPr>
          <p:cNvPr id="64" name="object 45"/>
          <p:cNvSpPr/>
          <p:nvPr/>
        </p:nvSpPr>
        <p:spPr>
          <a:xfrm>
            <a:off x="990600" y="56769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65" name="object 45"/>
          <p:cNvSpPr/>
          <p:nvPr/>
        </p:nvSpPr>
        <p:spPr>
          <a:xfrm>
            <a:off x="990600" y="49911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67" name="object 45"/>
          <p:cNvSpPr/>
          <p:nvPr/>
        </p:nvSpPr>
        <p:spPr>
          <a:xfrm>
            <a:off x="990600" y="53721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69" name="object 45"/>
          <p:cNvSpPr/>
          <p:nvPr/>
        </p:nvSpPr>
        <p:spPr>
          <a:xfrm>
            <a:off x="990600" y="67437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cxnSp>
        <p:nvCxnSpPr>
          <p:cNvPr id="73" name="Straight Connector 72"/>
          <p:cNvCxnSpPr/>
          <p:nvPr/>
        </p:nvCxnSpPr>
        <p:spPr>
          <a:xfrm flipV="1">
            <a:off x="1066800" y="5905500"/>
            <a:ext cx="4930239" cy="84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0600" y="6134100"/>
            <a:ext cx="4918364" cy="123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90600" y="6438900"/>
            <a:ext cx="4953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95548" y="6427024"/>
            <a:ext cx="2662052" cy="276999"/>
          </a:xfrm>
          <a:prstGeom prst="rect">
            <a:avLst/>
          </a:prstGeom>
          <a:noFill/>
        </p:spPr>
        <p:txBody>
          <a:bodyPr wrap="square" rtlCol="0">
            <a:spAutoFit/>
          </a:bodyPr>
          <a:lstStyle/>
          <a:p>
            <a:r>
              <a:rPr lang="en-US" sz="1200" dirty="0">
                <a:latin typeface="Century Gothic" pitchFamily="34" charset="0"/>
              </a:rPr>
              <a:t>11.  </a:t>
            </a:r>
            <a:r>
              <a:rPr lang="en-US" sz="1200" dirty="0" smtClean="0">
                <a:latin typeface="Century Gothic" pitchFamily="34" charset="0"/>
              </a:rPr>
              <a:t>Student’s </a:t>
            </a:r>
            <a:r>
              <a:rPr lang="en-US" sz="1200" dirty="0" smtClean="0">
                <a:latin typeface="Century Gothic" pitchFamily="34" charset="0"/>
              </a:rPr>
              <a:t>Achievements</a:t>
            </a:r>
            <a:endParaRPr lang="en-US" sz="1200" dirty="0">
              <a:latin typeface="Century Gothic" pitchFamily="34" charset="0"/>
            </a:endParaRPr>
          </a:p>
        </p:txBody>
      </p:sp>
      <p:sp>
        <p:nvSpPr>
          <p:cNvPr id="87" name="TextBox 86"/>
          <p:cNvSpPr txBox="1"/>
          <p:nvPr/>
        </p:nvSpPr>
        <p:spPr>
          <a:xfrm>
            <a:off x="1295400" y="7353300"/>
            <a:ext cx="76200" cy="369332"/>
          </a:xfrm>
          <a:prstGeom prst="rect">
            <a:avLst/>
          </a:prstGeom>
          <a:noFill/>
        </p:spPr>
        <p:txBody>
          <a:bodyPr wrap="square" rtlCol="0">
            <a:spAutoFit/>
          </a:bodyPr>
          <a:lstStyle/>
          <a:p>
            <a:endParaRPr lang="en-US" dirty="0"/>
          </a:p>
        </p:txBody>
      </p:sp>
      <p:sp>
        <p:nvSpPr>
          <p:cNvPr id="88" name="TextBox 87"/>
          <p:cNvSpPr txBox="1"/>
          <p:nvPr/>
        </p:nvSpPr>
        <p:spPr>
          <a:xfrm>
            <a:off x="914400" y="6743700"/>
            <a:ext cx="2362200" cy="276999"/>
          </a:xfrm>
          <a:prstGeom prst="rect">
            <a:avLst/>
          </a:prstGeom>
          <a:noFill/>
        </p:spPr>
        <p:txBody>
          <a:bodyPr wrap="square" rtlCol="0">
            <a:spAutoFit/>
          </a:bodyPr>
          <a:lstStyle/>
          <a:p>
            <a:r>
              <a:rPr lang="en-US" sz="1200" dirty="0">
                <a:latin typeface="Century Gothic" pitchFamily="34" charset="0"/>
              </a:rPr>
              <a:t>  12.  </a:t>
            </a:r>
            <a:r>
              <a:rPr lang="en-US" sz="1200" dirty="0" smtClean="0">
                <a:latin typeface="Century Gothic" pitchFamily="34" charset="0"/>
              </a:rPr>
              <a:t>Editorial Board</a:t>
            </a:r>
            <a:endParaRPr lang="en-US" sz="1200" dirty="0">
              <a:latin typeface="Century Gothic" pitchFamily="34" charset="0"/>
            </a:endParaRPr>
          </a:p>
        </p:txBody>
      </p:sp>
      <p:sp>
        <p:nvSpPr>
          <p:cNvPr id="89" name="TextBox 88"/>
          <p:cNvSpPr txBox="1"/>
          <p:nvPr/>
        </p:nvSpPr>
        <p:spPr>
          <a:xfrm>
            <a:off x="1282012" y="7232072"/>
            <a:ext cx="45719" cy="369332"/>
          </a:xfrm>
          <a:prstGeom prst="rect">
            <a:avLst/>
          </a:prstGeom>
          <a:noFill/>
        </p:spPr>
        <p:txBody>
          <a:bodyPr wrap="square" rtlCol="0">
            <a:spAutoFit/>
          </a:bodyPr>
          <a:lstStyle/>
          <a:p>
            <a:endParaRPr lang="en-US" dirty="0"/>
          </a:p>
        </p:txBody>
      </p:sp>
      <p:sp>
        <p:nvSpPr>
          <p:cNvPr id="90" name="TextBox 89"/>
          <p:cNvSpPr txBox="1"/>
          <p:nvPr/>
        </p:nvSpPr>
        <p:spPr>
          <a:xfrm>
            <a:off x="990600" y="4762500"/>
            <a:ext cx="3429000" cy="276999"/>
          </a:xfrm>
          <a:prstGeom prst="rect">
            <a:avLst/>
          </a:prstGeom>
          <a:noFill/>
        </p:spPr>
        <p:txBody>
          <a:bodyPr wrap="square" rtlCol="0">
            <a:spAutoFit/>
          </a:bodyPr>
          <a:lstStyle/>
          <a:p>
            <a:r>
              <a:rPr lang="en-US" sz="1200" dirty="0">
                <a:latin typeface="Century Gothic" pitchFamily="34" charset="0"/>
              </a:rPr>
              <a:t>5.  Vision, Mission of Department</a:t>
            </a:r>
          </a:p>
        </p:txBody>
      </p:sp>
      <p:sp>
        <p:nvSpPr>
          <p:cNvPr id="50" name="object 10"/>
          <p:cNvSpPr/>
          <p:nvPr/>
        </p:nvSpPr>
        <p:spPr>
          <a:xfrm>
            <a:off x="228599"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51" name="object 11"/>
          <p:cNvSpPr txBox="1"/>
          <p:nvPr/>
        </p:nvSpPr>
        <p:spPr>
          <a:xfrm>
            <a:off x="609600" y="224408"/>
            <a:ext cx="672412" cy="473848"/>
          </a:xfrm>
          <a:prstGeom prst="rect">
            <a:avLst/>
          </a:prstGeom>
        </p:spPr>
        <p:txBody>
          <a:bodyPr vert="horz" wrap="square" lIns="0" tIns="12700" rIns="0" bIns="0" rtlCol="0">
            <a:spAutoFit/>
          </a:bodyPr>
          <a:lstStyle/>
          <a:p>
            <a:pPr marL="92710" marR="5080" indent="-80645">
              <a:lnSpc>
                <a:spcPct val="106600"/>
              </a:lnSpc>
              <a:spcBef>
                <a:spcPts val="100"/>
              </a:spcBef>
            </a:pPr>
            <a:r>
              <a:rPr sz="1400" b="1" spc="-5" dirty="0" smtClean="0">
                <a:latin typeface="Calibri"/>
                <a:cs typeface="Calibri"/>
              </a:rPr>
              <a:t>TESLA</a:t>
            </a:r>
            <a:endParaRPr lang="en-US" sz="1400" b="1" spc="-5" dirty="0" smtClean="0">
              <a:latin typeface="Calibri"/>
              <a:cs typeface="Calibri"/>
            </a:endParaRPr>
          </a:p>
          <a:p>
            <a:pPr marL="92710" marR="5080" indent="-80645">
              <a:lnSpc>
                <a:spcPct val="106600"/>
              </a:lnSpc>
              <a:spcBef>
                <a:spcPts val="100"/>
              </a:spcBef>
            </a:pPr>
            <a:r>
              <a:rPr lang="en-US" sz="1400" b="1" spc="-5" dirty="0" smtClean="0">
                <a:latin typeface="Calibri"/>
                <a:cs typeface="Calibri"/>
              </a:rPr>
              <a:t>10</a:t>
            </a:r>
            <a:r>
              <a:rPr sz="1400" b="1" spc="-5" dirty="0" smtClean="0">
                <a:latin typeface="Calibri"/>
                <a:cs typeface="Calibri"/>
              </a:rPr>
              <a:t>/17</a:t>
            </a:r>
            <a:endParaRPr sz="14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33989" y="190499"/>
            <a:ext cx="1343022" cy="95249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715000" y="414908"/>
            <a:ext cx="555841"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a:t>
            </a:r>
            <a:r>
              <a:rPr lang="en-IN" sz="1400" b="1" spc="-5" dirty="0">
                <a:latin typeface="Calibri"/>
                <a:cs typeface="Calibri"/>
              </a:rPr>
              <a:t>10</a:t>
            </a:r>
            <a:r>
              <a:rPr sz="1400" b="1" spc="-5" dirty="0">
                <a:latin typeface="Calibri"/>
                <a:cs typeface="Calibri"/>
              </a:rPr>
              <a:t>/17</a:t>
            </a:r>
            <a:endParaRPr sz="1400" dirty="0">
              <a:latin typeface="Calibri"/>
              <a:cs typeface="Calibri"/>
            </a:endParaRPr>
          </a:p>
        </p:txBody>
      </p:sp>
      <p:sp>
        <p:nvSpPr>
          <p:cNvPr id="5" name="object 5"/>
          <p:cNvSpPr/>
          <p:nvPr/>
        </p:nvSpPr>
        <p:spPr>
          <a:xfrm>
            <a:off x="0" y="6210287"/>
            <a:ext cx="6857986" cy="316229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09600" y="876298"/>
            <a:ext cx="6095986" cy="800100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295397" y="4686290"/>
            <a:ext cx="1596671" cy="139309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282697" y="4673590"/>
            <a:ext cx="1622425" cy="1418590"/>
          </a:xfrm>
          <a:custGeom>
            <a:avLst/>
            <a:gdLst/>
            <a:ahLst/>
            <a:cxnLst/>
            <a:rect l="l" t="t" r="r" b="b"/>
            <a:pathLst>
              <a:path w="1622425" h="1418589">
                <a:moveTo>
                  <a:pt x="0" y="0"/>
                </a:moveTo>
                <a:lnTo>
                  <a:pt x="1622071" y="0"/>
                </a:lnTo>
                <a:lnTo>
                  <a:pt x="1622071" y="1418497"/>
                </a:lnTo>
                <a:lnTo>
                  <a:pt x="0" y="1418497"/>
                </a:lnTo>
                <a:lnTo>
                  <a:pt x="0" y="0"/>
                </a:lnTo>
                <a:close/>
              </a:path>
            </a:pathLst>
          </a:custGeom>
          <a:ln w="25399">
            <a:solidFill>
              <a:srgbClr val="BF4F4D"/>
            </a:solidFill>
          </a:ln>
        </p:spPr>
        <p:txBody>
          <a:bodyPr wrap="square" lIns="0" tIns="0" rIns="0" bIns="0" rtlCol="0"/>
          <a:lstStyle/>
          <a:p>
            <a:endParaRPr/>
          </a:p>
        </p:txBody>
      </p:sp>
      <p:sp>
        <p:nvSpPr>
          <p:cNvPr id="9" name="object 9"/>
          <p:cNvSpPr/>
          <p:nvPr/>
        </p:nvSpPr>
        <p:spPr>
          <a:xfrm>
            <a:off x="3657592" y="4686290"/>
            <a:ext cx="1596671" cy="1354997"/>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3644892" y="4673590"/>
            <a:ext cx="1622425" cy="1380490"/>
          </a:xfrm>
          <a:custGeom>
            <a:avLst/>
            <a:gdLst/>
            <a:ahLst/>
            <a:cxnLst/>
            <a:rect l="l" t="t" r="r" b="b"/>
            <a:pathLst>
              <a:path w="1622425" h="1380489">
                <a:moveTo>
                  <a:pt x="0" y="0"/>
                </a:moveTo>
                <a:lnTo>
                  <a:pt x="1622071" y="0"/>
                </a:lnTo>
                <a:lnTo>
                  <a:pt x="1622071" y="1380397"/>
                </a:lnTo>
                <a:lnTo>
                  <a:pt x="0" y="1380397"/>
                </a:lnTo>
                <a:lnTo>
                  <a:pt x="0" y="0"/>
                </a:lnTo>
                <a:close/>
              </a:path>
            </a:pathLst>
          </a:custGeom>
          <a:ln w="25399">
            <a:solidFill>
              <a:srgbClr val="BF4F4D"/>
            </a:solidFill>
          </a:ln>
        </p:spPr>
        <p:txBody>
          <a:bodyPr wrap="square" lIns="0" tIns="0" rIns="0" bIns="0" rtlCol="0"/>
          <a:lstStyle/>
          <a:p>
            <a:endParaRPr/>
          </a:p>
        </p:txBody>
      </p:sp>
      <p:sp>
        <p:nvSpPr>
          <p:cNvPr id="11" name="object 11"/>
          <p:cNvSpPr txBox="1"/>
          <p:nvPr/>
        </p:nvSpPr>
        <p:spPr>
          <a:xfrm>
            <a:off x="1495418" y="3711253"/>
            <a:ext cx="1476375" cy="575945"/>
          </a:xfrm>
          <a:prstGeom prst="rect">
            <a:avLst/>
          </a:prstGeom>
        </p:spPr>
        <p:txBody>
          <a:bodyPr vert="horz" wrap="square" lIns="0" tIns="10795" rIns="0" bIns="0" rtlCol="0">
            <a:spAutoFit/>
          </a:bodyPr>
          <a:lstStyle/>
          <a:p>
            <a:pPr marL="12700" marR="5080" indent="33020">
              <a:lnSpc>
                <a:spcPct val="100699"/>
              </a:lnSpc>
              <a:spcBef>
                <a:spcPts val="85"/>
              </a:spcBef>
              <a:buSzPct val="94444"/>
              <a:buFont typeface="Arial"/>
              <a:buChar char="▪"/>
              <a:tabLst>
                <a:tab pos="127635" algn="l"/>
              </a:tabLst>
            </a:pPr>
            <a:r>
              <a:rPr sz="1800" spc="-5" dirty="0">
                <a:latin typeface="Calibri"/>
                <a:cs typeface="Calibri"/>
              </a:rPr>
              <a:t>Ujjwal</a:t>
            </a:r>
            <a:r>
              <a:rPr sz="1800" spc="-95" dirty="0">
                <a:latin typeface="Calibri"/>
                <a:cs typeface="Calibri"/>
              </a:rPr>
              <a:t> </a:t>
            </a:r>
            <a:r>
              <a:rPr sz="1800" spc="-5" dirty="0">
                <a:latin typeface="Calibri"/>
                <a:cs typeface="Calibri"/>
              </a:rPr>
              <a:t>Sharma  (2</a:t>
            </a:r>
            <a:r>
              <a:rPr sz="1800" spc="-7" baseline="30092" dirty="0">
                <a:latin typeface="Calibri"/>
                <a:cs typeface="Calibri"/>
              </a:rPr>
              <a:t>nd </a:t>
            </a:r>
            <a:r>
              <a:rPr sz="1800" spc="-5" dirty="0">
                <a:latin typeface="Calibri"/>
                <a:cs typeface="Calibri"/>
              </a:rPr>
              <a:t>year)</a:t>
            </a:r>
            <a:endParaRPr sz="1800">
              <a:latin typeface="Calibri"/>
              <a:cs typeface="Calibri"/>
            </a:endParaRPr>
          </a:p>
        </p:txBody>
      </p:sp>
      <p:sp>
        <p:nvSpPr>
          <p:cNvPr id="12" name="object 12"/>
          <p:cNvSpPr txBox="1"/>
          <p:nvPr/>
        </p:nvSpPr>
        <p:spPr>
          <a:xfrm>
            <a:off x="3578217" y="3711948"/>
            <a:ext cx="1856739"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Shashwat</a:t>
            </a:r>
            <a:r>
              <a:rPr sz="1800" spc="-85" dirty="0">
                <a:latin typeface="Calibri"/>
                <a:cs typeface="Calibri"/>
              </a:rPr>
              <a:t> </a:t>
            </a:r>
            <a:r>
              <a:rPr sz="1800" spc="-5" dirty="0">
                <a:latin typeface="Calibri"/>
                <a:cs typeface="Calibri"/>
              </a:rPr>
              <a:t>Tripathi  (2</a:t>
            </a:r>
            <a:r>
              <a:rPr sz="1800" spc="-7" baseline="30092" dirty="0">
                <a:latin typeface="Calibri"/>
                <a:cs typeface="Calibri"/>
              </a:rPr>
              <a:t>nd </a:t>
            </a:r>
            <a:r>
              <a:rPr sz="1800" spc="-5" dirty="0">
                <a:latin typeface="Calibri"/>
                <a:cs typeface="Calibri"/>
              </a:rPr>
              <a:t>year)</a:t>
            </a:r>
            <a:endParaRPr sz="18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302729" y="644656"/>
            <a:ext cx="6259607" cy="842075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09490"/>
            <a:ext cx="953135" cy="374718"/>
          </a:xfrm>
          <a:prstGeom prst="rect">
            <a:avLst/>
          </a:prstGeom>
        </p:spPr>
        <p:txBody>
          <a:bodyPr vert="horz" wrap="square" lIns="0" tIns="12700" rIns="0" bIns="0" rtlCol="0">
            <a:spAutoFit/>
          </a:bodyPr>
          <a:lstStyle/>
          <a:p>
            <a:pPr marL="12700" marR="5080">
              <a:lnSpc>
                <a:spcPct val="111400"/>
              </a:lnSpc>
              <a:spcBef>
                <a:spcPts val="100"/>
              </a:spcBef>
            </a:pPr>
            <a:r>
              <a:rPr sz="1100" b="1" spc="-5" dirty="0">
                <a:solidFill>
                  <a:srgbClr val="363434"/>
                </a:solidFill>
                <a:latin typeface="Times New Roman" pitchFamily="18" charset="0"/>
                <a:cs typeface="Times New Roman" pitchFamily="18" charset="0"/>
              </a:rPr>
              <a:t>Director  JECRC,</a:t>
            </a:r>
            <a:r>
              <a:rPr sz="1100" b="1" spc="-9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752218" y="3356524"/>
            <a:ext cx="4984115" cy="5378972"/>
          </a:xfrm>
          <a:prstGeom prst="rect">
            <a:avLst/>
          </a:prstGeom>
        </p:spPr>
        <p:txBody>
          <a:bodyPr vert="horz" wrap="square" lIns="0" tIns="14604" rIns="0" bIns="0" rtlCol="0">
            <a:spAutoFit/>
          </a:bodyPr>
          <a:lstStyle/>
          <a:p>
            <a:pPr algn="ctr">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a:p>
            <a:pPr>
              <a:lnSpc>
                <a:spcPct val="100000"/>
              </a:lnSpc>
            </a:pPr>
            <a:endParaRPr sz="3700" dirty="0">
              <a:latin typeface="Times New Roman"/>
              <a:cs typeface="Times New Roman"/>
            </a:endParaRPr>
          </a:p>
          <a:p>
            <a:pPr marL="24765" marR="15875" algn="just">
              <a:lnSpc>
                <a:spcPts val="1420"/>
              </a:lnSpc>
            </a:pPr>
            <a:r>
              <a:rPr sz="1200" spc="-5" dirty="0">
                <a:latin typeface="Times New Roman" pitchFamily="18" charset="0"/>
                <a:cs typeface="Times New Roman" pitchFamily="18" charset="0"/>
              </a:rPr>
              <a:t>The JECRC Foundation has been established with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view to  provide world class education to our young minds so that </a:t>
            </a:r>
            <a:r>
              <a:rPr sz="1200" spc="-5">
                <a:latin typeface="Times New Roman" pitchFamily="18" charset="0"/>
                <a:cs typeface="Times New Roman" pitchFamily="18" charset="0"/>
              </a:rPr>
              <a:t>they </a:t>
            </a:r>
            <a:r>
              <a:rPr sz="1200" spc="-5" smtClean="0">
                <a:latin typeface="Times New Roman" pitchFamily="18" charset="0"/>
                <a:cs typeface="Times New Roman" pitchFamily="18" charset="0"/>
              </a:rPr>
              <a:t>can</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shoulder </a:t>
            </a:r>
            <a:r>
              <a:rPr sz="1200" spc="-5" dirty="0">
                <a:latin typeface="Times New Roman" pitchFamily="18" charset="0"/>
                <a:cs typeface="Times New Roman" pitchFamily="18" charset="0"/>
              </a:rPr>
              <a:t>their global responsibilities in the years to</a:t>
            </a:r>
            <a:r>
              <a:rPr sz="1200" spc="-25" dirty="0">
                <a:latin typeface="Times New Roman" pitchFamily="18" charset="0"/>
                <a:cs typeface="Times New Roman" pitchFamily="18" charset="0"/>
              </a:rPr>
              <a:t> </a:t>
            </a:r>
            <a:r>
              <a:rPr sz="1200" spc="-5" dirty="0">
                <a:latin typeface="Times New Roman" pitchFamily="18" charset="0"/>
                <a:cs typeface="Times New Roman" pitchFamily="18" charset="0"/>
              </a:rPr>
              <a:t>come.</a:t>
            </a:r>
            <a:endParaRPr sz="1200" dirty="0">
              <a:latin typeface="Times New Roman" pitchFamily="18" charset="0"/>
              <a:cs typeface="Times New Roman" pitchFamily="18" charset="0"/>
            </a:endParaRPr>
          </a:p>
          <a:p>
            <a:pPr marL="24765" marR="13970" algn="just">
              <a:lnSpc>
                <a:spcPct val="99300"/>
              </a:lnSpc>
              <a:spcBef>
                <a:spcPts val="1220"/>
              </a:spcBef>
            </a:pPr>
            <a:r>
              <a:rPr sz="1200" spc="-5" dirty="0">
                <a:latin typeface="Times New Roman" pitchFamily="18" charset="0"/>
                <a:cs typeface="Times New Roman" pitchFamily="18" charset="0"/>
              </a:rPr>
              <a:t>The JECRC Foundation, now 18 years old, has established itself as  one of the leading self-financed colleges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North</a:t>
            </a:r>
            <a:r>
              <a:rPr lang="en-IN" sz="1200" spc="-5" dirty="0" smtClean="0">
                <a:latin typeface="Times New Roman" pitchFamily="18" charset="0"/>
                <a:cs typeface="Times New Roman" pitchFamily="18" charset="0"/>
              </a:rPr>
              <a:t>en</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India. This has  been primarily due to the large significance that the college puts  on the teaching learning</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process.</a:t>
            </a:r>
            <a:endParaRPr sz="1200" dirty="0">
              <a:latin typeface="Times New Roman" pitchFamily="18" charset="0"/>
              <a:cs typeface="Times New Roman" pitchFamily="18" charset="0"/>
            </a:endParaRPr>
          </a:p>
          <a:p>
            <a:pPr>
              <a:lnSpc>
                <a:spcPct val="100000"/>
              </a:lnSpc>
              <a:spcBef>
                <a:spcPts val="45"/>
              </a:spcBef>
            </a:pPr>
            <a:endParaRPr sz="1300" dirty="0">
              <a:latin typeface="Times New Roman" pitchFamily="18" charset="0"/>
              <a:cs typeface="Times New Roman" pitchFamily="18" charset="0"/>
            </a:endParaRPr>
          </a:p>
          <a:p>
            <a:pPr marL="12700" marR="8890" algn="just">
              <a:lnSpc>
                <a:spcPct val="99300"/>
              </a:lnSpc>
            </a:pPr>
            <a:r>
              <a:rPr sz="1200" spc="-5" dirty="0">
                <a:latin typeface="Times New Roman" pitchFamily="18" charset="0"/>
                <a:cs typeface="Times New Roman" pitchFamily="18" charset="0"/>
              </a:rPr>
              <a:t>The focused areas at JECRC now, apart from teaching learning  and placement would be research </a:t>
            </a:r>
            <a:r>
              <a:rPr sz="1200" spc="-5">
                <a:latin typeface="Times New Roman" pitchFamily="18" charset="0"/>
                <a:cs typeface="Times New Roman" pitchFamily="18" charset="0"/>
              </a:rPr>
              <a:t>and </a:t>
            </a:r>
            <a:r>
              <a:rPr sz="1200" spc="-5" smtClean="0">
                <a:latin typeface="Times New Roman" pitchFamily="18" charset="0"/>
                <a:cs typeface="Times New Roman" pitchFamily="18" charset="0"/>
              </a:rPr>
              <a:t>development,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entrepreneurship </a:t>
            </a:r>
            <a:r>
              <a:rPr sz="1200" spc="-5" dirty="0">
                <a:latin typeface="Times New Roman" pitchFamily="18" charset="0"/>
                <a:cs typeface="Times New Roman" pitchFamily="18" charset="0"/>
              </a:rPr>
              <a:t>and outreach. We also strive to help our students  in maintaining and spreading the rich Indian culture and lead the  world as our country has done in the past. As you move ahead  and rise higher in your life, you must entrench yourself in this  </a:t>
            </a:r>
            <a:r>
              <a:rPr sz="1200" spc="-5">
                <a:latin typeface="Times New Roman" pitchFamily="18" charset="0"/>
                <a:cs typeface="Times New Roman" pitchFamily="18" charset="0"/>
              </a:rPr>
              <a:t>unique </a:t>
            </a:r>
            <a:r>
              <a:rPr lang="en-IN" sz="1200" spc="-5" dirty="0" smtClean="0">
                <a:latin typeface="Times New Roman" pitchFamily="18" charset="0"/>
                <a:cs typeface="Times New Roman" pitchFamily="18" charset="0"/>
              </a:rPr>
              <a:t>realm</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that our culture endows</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us.</a:t>
            </a:r>
            <a:endParaRPr sz="1200" dirty="0">
              <a:latin typeface="Times New Roman" pitchFamily="18" charset="0"/>
              <a:cs typeface="Times New Roman" pitchFamily="18" charset="0"/>
            </a:endParaRPr>
          </a:p>
          <a:p>
            <a:pPr>
              <a:lnSpc>
                <a:spcPct val="100000"/>
              </a:lnSpc>
            </a:pPr>
            <a:endParaRPr sz="1350" dirty="0">
              <a:latin typeface="Times New Roman" pitchFamily="18" charset="0"/>
              <a:cs typeface="Times New Roman" pitchFamily="18" charset="0"/>
            </a:endParaRPr>
          </a:p>
          <a:p>
            <a:pPr marL="24765" marR="17145" algn="just">
              <a:lnSpc>
                <a:spcPts val="1420"/>
              </a:lnSpc>
            </a:pPr>
            <a:r>
              <a:rPr sz="1200" dirty="0">
                <a:latin typeface="Times New Roman" pitchFamily="18" charset="0"/>
                <a:cs typeface="Times New Roman" pitchFamily="18" charset="0"/>
              </a:rPr>
              <a:t>I </a:t>
            </a:r>
            <a:r>
              <a:rPr sz="1200" spc="-5" dirty="0">
                <a:latin typeface="Times New Roman" pitchFamily="18" charset="0"/>
                <a:cs typeface="Times New Roman" pitchFamily="18" charset="0"/>
              </a:rPr>
              <a:t>wish to </a:t>
            </a:r>
            <a:r>
              <a:rPr sz="1200" spc="-5">
                <a:latin typeface="Times New Roman" pitchFamily="18" charset="0"/>
                <a:cs typeface="Times New Roman" pitchFamily="18" charset="0"/>
              </a:rPr>
              <a:t>convey </a:t>
            </a:r>
            <a:r>
              <a:rPr sz="1200" spc="-5" smtClean="0">
                <a:latin typeface="Times New Roman" pitchFamily="18" charset="0"/>
                <a:cs typeface="Times New Roman" pitchFamily="18" charset="0"/>
              </a:rPr>
              <a:t>m</a:t>
            </a:r>
            <a:r>
              <a:rPr lang="en-IN" sz="1200" spc="-5" dirty="0" smtClean="0">
                <a:latin typeface="Times New Roman" pitchFamily="18" charset="0"/>
                <a:cs typeface="Times New Roman" pitchFamily="18" charset="0"/>
              </a:rPr>
              <a:t>y</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greetings to all our Alumni and wish each </a:t>
            </a:r>
            <a:r>
              <a:rPr sz="1200" spc="-5">
                <a:latin typeface="Times New Roman" pitchFamily="18" charset="0"/>
                <a:cs typeface="Times New Roman" pitchFamily="18" charset="0"/>
              </a:rPr>
              <a:t>one </a:t>
            </a:r>
            <a:r>
              <a:rPr sz="1200" spc="-5" smtClean="0">
                <a:latin typeface="Times New Roman" pitchFamily="18" charset="0"/>
                <a:cs typeface="Times New Roman" pitchFamily="18" charset="0"/>
              </a:rPr>
              <a:t>of </a:t>
            </a:r>
            <a:r>
              <a:rPr sz="1200" spc="-5" dirty="0">
                <a:latin typeface="Times New Roman" pitchFamily="18" charset="0"/>
                <a:cs typeface="Times New Roman" pitchFamily="18" charset="0"/>
              </a:rPr>
              <a:t>them all success in their personal and professional</a:t>
            </a:r>
            <a:r>
              <a:rPr sz="1200" spc="-25" dirty="0">
                <a:latin typeface="Times New Roman" pitchFamily="18" charset="0"/>
                <a:cs typeface="Times New Roman" pitchFamily="18" charset="0"/>
              </a:rPr>
              <a:t> </a:t>
            </a:r>
            <a:r>
              <a:rPr sz="1200" spc="-5" dirty="0">
                <a:latin typeface="Times New Roman" pitchFamily="18" charset="0"/>
                <a:cs typeface="Times New Roman" pitchFamily="18" charset="0"/>
              </a:rPr>
              <a:t>lives.</a:t>
            </a:r>
            <a:endParaRPr sz="1200" dirty="0">
              <a:latin typeface="Times New Roman" pitchFamily="18" charset="0"/>
              <a:cs typeface="Times New Roman" pitchFamily="18" charset="0"/>
            </a:endParaRPr>
          </a:p>
          <a:p>
            <a:pPr algn="ctr">
              <a:lnSpc>
                <a:spcPct val="100000"/>
              </a:lnSpc>
              <a:spcBef>
                <a:spcPts val="1295"/>
              </a:spcBef>
            </a:pPr>
            <a:r>
              <a:rPr sz="1200" spc="-5" dirty="0">
                <a:latin typeface="Times New Roman" pitchFamily="18" charset="0"/>
                <a:cs typeface="Times New Roman" pitchFamily="18" charset="0"/>
              </a:rPr>
              <a:t>Best</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Wishes</a:t>
            </a:r>
            <a:endParaRPr sz="1200" dirty="0">
              <a:latin typeface="Times New Roman" pitchFamily="18" charset="0"/>
              <a:cs typeface="Times New Roman" pitchFamily="18" charset="0"/>
            </a:endParaRPr>
          </a:p>
          <a:p>
            <a:pPr>
              <a:lnSpc>
                <a:spcPct val="100000"/>
              </a:lnSpc>
              <a:spcBef>
                <a:spcPts val="20"/>
              </a:spcBef>
            </a:pPr>
            <a:endParaRPr sz="1600" dirty="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Mr. </a:t>
            </a:r>
            <a:r>
              <a:rPr sz="1200" spc="-5" smtClean="0">
                <a:latin typeface="Times New Roman" pitchFamily="18" charset="0"/>
                <a:cs typeface="Times New Roman" pitchFamily="18" charset="0"/>
              </a:rPr>
              <a:t>Arpit</a:t>
            </a:r>
            <a:r>
              <a:rPr sz="1200" spc="-85" smtClean="0">
                <a:latin typeface="Times New Roman" pitchFamily="18" charset="0"/>
                <a:cs typeface="Times New Roman" pitchFamily="18" charset="0"/>
              </a:rPr>
              <a:t> </a:t>
            </a:r>
            <a:r>
              <a:rPr sz="1200" spc="-5" smtClean="0">
                <a:latin typeface="Times New Roman" pitchFamily="18" charset="0"/>
                <a:cs typeface="Times New Roman" pitchFamily="18" charset="0"/>
              </a:rPr>
              <a:t>Agrawal</a:t>
            </a:r>
            <a:endParaRPr lang="en-IN" sz="1200" spc="-5" dirty="0" smtClean="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Director </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endParaRPr sz="1200" dirty="0">
              <a:latin typeface="Times New Roman" pitchFamily="18" charset="0"/>
              <a:cs typeface="Times New Roman" pitchFamily="18" charset="0"/>
            </a:endParaRPr>
          </a:p>
        </p:txBody>
      </p:sp>
      <p:sp>
        <p:nvSpPr>
          <p:cNvPr id="14" name="object 14"/>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5" name="object 15"/>
          <p:cNvSpPr txBox="1"/>
          <p:nvPr/>
        </p:nvSpPr>
        <p:spPr>
          <a:xfrm>
            <a:off x="353671" y="224408"/>
            <a:ext cx="58318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10</a:t>
            </a:r>
            <a:r>
              <a:rPr lang="en-US" sz="1400" b="1" spc="-5" dirty="0" smtClean="0">
                <a:latin typeface="Calibri"/>
                <a:cs typeface="Calibri"/>
              </a:rPr>
              <a:t>/</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pic>
        <p:nvPicPr>
          <p:cNvPr id="3074" name="Picture 2" descr="C:\Users\EE25\Desktop\ullu image.png"/>
          <p:cNvPicPr>
            <a:picLocks noChangeAspect="1" noChangeArrowheads="1"/>
          </p:cNvPicPr>
          <p:nvPr/>
        </p:nvPicPr>
        <p:blipFill>
          <a:blip r:embed="rId6" cstate="print"/>
          <a:srcRect/>
          <a:stretch>
            <a:fillRect/>
          </a:stretch>
        </p:blipFill>
        <p:spPr bwMode="auto">
          <a:xfrm>
            <a:off x="4191000" y="1257300"/>
            <a:ext cx="1466850" cy="17716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302729" y="644656"/>
            <a:ext cx="6259607" cy="842075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09490"/>
            <a:ext cx="953135" cy="374718"/>
          </a:xfrm>
          <a:prstGeom prst="rect">
            <a:avLst/>
          </a:prstGeom>
        </p:spPr>
        <p:txBody>
          <a:bodyPr vert="horz" wrap="square" lIns="0" tIns="12700" rIns="0" bIns="0" rtlCol="0">
            <a:spAutoFit/>
          </a:bodyPr>
          <a:lstStyle/>
          <a:p>
            <a:pPr marL="12700" marR="5080">
              <a:lnSpc>
                <a:spcPct val="111400"/>
              </a:lnSpc>
              <a:spcBef>
                <a:spcPts val="100"/>
              </a:spcBef>
            </a:pPr>
            <a:r>
              <a:rPr sz="1100" b="1" spc="-5" dirty="0">
                <a:solidFill>
                  <a:srgbClr val="363434"/>
                </a:solidFill>
                <a:latin typeface="Times New Roman" pitchFamily="18" charset="0"/>
                <a:cs typeface="Times New Roman" pitchFamily="18" charset="0"/>
              </a:rPr>
              <a:t>Principal  JECRC,</a:t>
            </a:r>
            <a:r>
              <a:rPr sz="1100" b="1" spc="-9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2578310" y="3356524"/>
            <a:ext cx="1330960" cy="561975"/>
          </a:xfrm>
          <a:prstGeom prst="rect">
            <a:avLst/>
          </a:prstGeom>
        </p:spPr>
        <p:txBody>
          <a:bodyPr vert="horz" wrap="square" lIns="0" tIns="14604" rIns="0" bIns="0" rtlCol="0">
            <a:spAutoFit/>
          </a:bodyPr>
          <a:lstStyle/>
          <a:p>
            <a:pPr marL="12700">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p:txBody>
      </p:sp>
      <p:sp>
        <p:nvSpPr>
          <p:cNvPr id="13" name="object 13"/>
          <p:cNvSpPr txBox="1"/>
          <p:nvPr/>
        </p:nvSpPr>
        <p:spPr>
          <a:xfrm>
            <a:off x="764918" y="4081479"/>
            <a:ext cx="4971415" cy="2428870"/>
          </a:xfrm>
          <a:prstGeom prst="rect">
            <a:avLst/>
          </a:prstGeom>
        </p:spPr>
        <p:txBody>
          <a:bodyPr vert="horz" wrap="square" lIns="0" tIns="20320" rIns="0" bIns="0" rtlCol="0">
            <a:spAutoFit/>
          </a:bodyPr>
          <a:lstStyle/>
          <a:p>
            <a:pPr marL="12700" marR="13970" algn="just">
              <a:lnSpc>
                <a:spcPts val="1420"/>
              </a:lnSpc>
              <a:spcBef>
                <a:spcPts val="160"/>
              </a:spcBef>
            </a:pP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desire can change nothing,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destination </a:t>
            </a:r>
            <a:r>
              <a:rPr sz="1200" spc="-5">
                <a:latin typeface="Times New Roman" pitchFamily="18" charset="0"/>
                <a:cs typeface="Times New Roman" pitchFamily="18" charset="0"/>
              </a:rPr>
              <a:t>can </a:t>
            </a:r>
            <a:r>
              <a:rPr sz="1200" spc="-5" smtClean="0">
                <a:latin typeface="Times New Roman" pitchFamily="18" charset="0"/>
                <a:cs typeface="Times New Roman" pitchFamily="18" charset="0"/>
              </a:rPr>
              <a:t>change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something </a:t>
            </a:r>
            <a:r>
              <a:rPr sz="1200" spc="-5" dirty="0">
                <a:latin typeface="Times New Roman" pitchFamily="18" charset="0"/>
                <a:cs typeface="Times New Roman" pitchFamily="18" charset="0"/>
              </a:rPr>
              <a:t>but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determination can change everything. Life is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set </a:t>
            </a:r>
            <a:r>
              <a:rPr sz="1200" spc="-5">
                <a:latin typeface="Times New Roman" pitchFamily="18" charset="0"/>
                <a:cs typeface="Times New Roman" pitchFamily="18" charset="0"/>
              </a:rPr>
              <a:t>of </a:t>
            </a:r>
            <a:r>
              <a:rPr sz="1200" spc="-5" smtClean="0">
                <a:latin typeface="Times New Roman" pitchFamily="18" charset="0"/>
                <a:cs typeface="Times New Roman" pitchFamily="18" charset="0"/>
              </a:rPr>
              <a:t>problems</a:t>
            </a:r>
            <a:r>
              <a:rPr lang="en-IN" sz="1200" spc="-5" dirty="0" smtClean="0">
                <a:latin typeface="Times New Roman" pitchFamily="18" charset="0"/>
                <a:cs typeface="Times New Roman" pitchFamily="18" charset="0"/>
              </a:rPr>
              <a:t>, </a:t>
            </a:r>
            <a:r>
              <a:rPr lang="en-IN" sz="1200" spc="-5" dirty="0">
                <a:latin typeface="Times New Roman" pitchFamily="18" charset="0"/>
                <a:cs typeface="Times New Roman" pitchFamily="18" charset="0"/>
              </a:rPr>
              <a:t> </a:t>
            </a:r>
            <a:r>
              <a:rPr lang="en-IN" sz="1200" spc="-5" dirty="0" smtClean="0">
                <a:latin typeface="Times New Roman" pitchFamily="18" charset="0"/>
                <a:cs typeface="Times New Roman" pitchFamily="18" charset="0"/>
              </a:rPr>
              <a:t>a</a:t>
            </a:r>
            <a:r>
              <a:rPr sz="1200" spc="-5" smtClean="0">
                <a:latin typeface="Times New Roman" pitchFamily="18" charset="0"/>
                <a:cs typeface="Times New Roman" pitchFamily="18" charset="0"/>
              </a:rPr>
              <a:t>n </a:t>
            </a:r>
            <a:r>
              <a:rPr sz="1200" spc="-5" dirty="0">
                <a:latin typeface="Times New Roman" pitchFamily="18" charset="0"/>
                <a:cs typeface="Times New Roman" pitchFamily="18" charset="0"/>
              </a:rPr>
              <a:t>engineer has to solve </a:t>
            </a:r>
            <a:r>
              <a:rPr sz="1200" spc="-5">
                <a:latin typeface="Times New Roman" pitchFamily="18" charset="0"/>
                <a:cs typeface="Times New Roman" pitchFamily="18" charset="0"/>
              </a:rPr>
              <a:t>the </a:t>
            </a:r>
            <a:r>
              <a:rPr sz="1200" spc="-5" smtClean="0">
                <a:latin typeface="Times New Roman" pitchFamily="18" charset="0"/>
                <a:cs typeface="Times New Roman" pitchFamily="18" charset="0"/>
              </a:rPr>
              <a:t>problem</a:t>
            </a:r>
            <a:r>
              <a:rPr lang="en-IN" sz="1200" spc="-5" dirty="0" smtClean="0">
                <a:latin typeface="Times New Roman" pitchFamily="18" charset="0"/>
                <a:cs typeface="Times New Roman" pitchFamily="18" charset="0"/>
              </a:rPr>
              <a:t>s</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in their domain areas </a:t>
            </a:r>
            <a:r>
              <a:rPr sz="1200" spc="-5">
                <a:latin typeface="Times New Roman" pitchFamily="18" charset="0"/>
                <a:cs typeface="Times New Roman" pitchFamily="18" charset="0"/>
              </a:rPr>
              <a:t>with </a:t>
            </a:r>
            <a:r>
              <a:rPr sz="1200" spc="-5" smtClean="0">
                <a:latin typeface="Times New Roman" pitchFamily="18" charset="0"/>
                <a:cs typeface="Times New Roman" pitchFamily="18" charset="0"/>
              </a:rPr>
              <a:t>strong </a:t>
            </a:r>
            <a:r>
              <a:rPr sz="1200" spc="-5" dirty="0">
                <a:latin typeface="Times New Roman" pitchFamily="18" charset="0"/>
                <a:cs typeface="Times New Roman" pitchFamily="18" charset="0"/>
              </a:rPr>
              <a:t>innovative </a:t>
            </a:r>
            <a:r>
              <a:rPr sz="1200" spc="-5">
                <a:latin typeface="Times New Roman" pitchFamily="18" charset="0"/>
                <a:cs typeface="Times New Roman" pitchFamily="18" charset="0"/>
              </a:rPr>
              <a:t>ideas </a:t>
            </a:r>
            <a:r>
              <a:rPr lang="en-IN" sz="1200" spc="-5" dirty="0" smtClean="0">
                <a:latin typeface="Times New Roman" pitchFamily="18" charset="0"/>
                <a:cs typeface="Times New Roman" pitchFamily="18" charset="0"/>
              </a:rPr>
              <a:t>and</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scientific knowledge. Your  commitment to become an engineer by denoting your journey in  </a:t>
            </a:r>
            <a:r>
              <a:rPr sz="1200" spc="-5">
                <a:latin typeface="Times New Roman" pitchFamily="18" charset="0"/>
                <a:cs typeface="Times New Roman" pitchFamily="18" charset="0"/>
              </a:rPr>
              <a:t>Jaipur </a:t>
            </a:r>
            <a:r>
              <a:rPr lang="en-IN" sz="1200" spc="-5" dirty="0" smtClean="0">
                <a:latin typeface="Times New Roman" pitchFamily="18" charset="0"/>
                <a:cs typeface="Times New Roman" pitchFamily="18" charset="0"/>
              </a:rPr>
              <a:t>E</a:t>
            </a:r>
            <a:r>
              <a:rPr sz="1200" spc="-5" smtClean="0">
                <a:latin typeface="Times New Roman" pitchFamily="18" charset="0"/>
                <a:cs typeface="Times New Roman" pitchFamily="18" charset="0"/>
              </a:rPr>
              <a:t>ngineering </a:t>
            </a:r>
            <a:r>
              <a:rPr lang="en-IN" sz="1200" spc="-5" dirty="0" smtClean="0">
                <a:latin typeface="Times New Roman" pitchFamily="18" charset="0"/>
                <a:cs typeface="Times New Roman" pitchFamily="18" charset="0"/>
              </a:rPr>
              <a:t>C</a:t>
            </a:r>
            <a:r>
              <a:rPr sz="1200" spc="-5" smtClean="0">
                <a:latin typeface="Times New Roman" pitchFamily="18" charset="0"/>
                <a:cs typeface="Times New Roman" pitchFamily="18" charset="0"/>
              </a:rPr>
              <a:t>ollege </a:t>
            </a:r>
            <a:r>
              <a:rPr sz="1200" spc="-5">
                <a:latin typeface="Times New Roman" pitchFamily="18" charset="0"/>
                <a:cs typeface="Times New Roman" pitchFamily="18" charset="0"/>
              </a:rPr>
              <a:t>and </a:t>
            </a:r>
            <a:r>
              <a:rPr lang="en-IN" sz="1200" spc="-5" dirty="0" smtClean="0">
                <a:latin typeface="Times New Roman" pitchFamily="18" charset="0"/>
                <a:cs typeface="Times New Roman" pitchFamily="18" charset="0"/>
              </a:rPr>
              <a:t>R</a:t>
            </a:r>
            <a:r>
              <a:rPr sz="1200" spc="-5" smtClean="0">
                <a:latin typeface="Times New Roman" pitchFamily="18" charset="0"/>
                <a:cs typeface="Times New Roman" pitchFamily="18" charset="0"/>
              </a:rPr>
              <a:t>esearch </a:t>
            </a:r>
            <a:r>
              <a:rPr lang="en-IN" sz="1200" spc="-5" dirty="0" smtClean="0">
                <a:latin typeface="Times New Roman" pitchFamily="18" charset="0"/>
                <a:cs typeface="Times New Roman" pitchFamily="18" charset="0"/>
              </a:rPr>
              <a:t>C</a:t>
            </a:r>
            <a:r>
              <a:rPr sz="1200" spc="-5" smtClean="0">
                <a:latin typeface="Times New Roman" pitchFamily="18" charset="0"/>
                <a:cs typeface="Times New Roman" pitchFamily="18" charset="0"/>
              </a:rPr>
              <a:t>enter </a:t>
            </a:r>
            <a:r>
              <a:rPr sz="1200" spc="-5" dirty="0">
                <a:latin typeface="Times New Roman" pitchFamily="18" charset="0"/>
                <a:cs typeface="Times New Roman" pitchFamily="18" charset="0"/>
              </a:rPr>
              <a:t>will </a:t>
            </a:r>
            <a:r>
              <a:rPr sz="1200" spc="-5">
                <a:latin typeface="Times New Roman" pitchFamily="18" charset="0"/>
                <a:cs typeface="Times New Roman" pitchFamily="18" charset="0"/>
              </a:rPr>
              <a:t>be </a:t>
            </a:r>
            <a:r>
              <a:rPr sz="1200" spc="-5" smtClean="0">
                <a:latin typeface="Times New Roman" pitchFamily="18" charset="0"/>
                <a:cs typeface="Times New Roman" pitchFamily="18" charset="0"/>
              </a:rPr>
              <a:t>fruitful</a:t>
            </a:r>
            <a:r>
              <a:rPr lang="en-IN" sz="1200" spc="-5" dirty="0" smtClean="0">
                <a:latin typeface="Times New Roman" pitchFamily="18" charset="0"/>
                <a:cs typeface="Times New Roman" pitchFamily="18" charset="0"/>
              </a:rPr>
              <a:t> and</a:t>
            </a:r>
            <a:r>
              <a:rPr sz="1200" smtClean="0">
                <a:latin typeface="Times New Roman" pitchFamily="18" charset="0"/>
                <a:cs typeface="Times New Roman" pitchFamily="18" charset="0"/>
              </a:rPr>
              <a:t>  </a:t>
            </a:r>
            <a:r>
              <a:rPr sz="1200" spc="-5" dirty="0">
                <a:latin typeface="Times New Roman" pitchFamily="18" charset="0"/>
                <a:cs typeface="Times New Roman" pitchFamily="18" charset="0"/>
              </a:rPr>
              <a:t>enjoyable in </a:t>
            </a:r>
            <a:r>
              <a:rPr sz="1200" spc="-5">
                <a:latin typeface="Times New Roman" pitchFamily="18" charset="0"/>
                <a:cs typeface="Times New Roman" pitchFamily="18" charset="0"/>
              </a:rPr>
              <a:t>every </a:t>
            </a:r>
            <a:r>
              <a:rPr sz="1200" spc="-5" smtClean="0">
                <a:latin typeface="Times New Roman" pitchFamily="18" charset="0"/>
                <a:cs typeface="Times New Roman" pitchFamily="18" charset="0"/>
              </a:rPr>
              <a:t>aspect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experience you gain from </a:t>
            </a:r>
            <a:r>
              <a:rPr sz="1200" spc="-5">
                <a:latin typeface="Times New Roman" pitchFamily="18" charset="0"/>
                <a:cs typeface="Times New Roman" pitchFamily="18" charset="0"/>
              </a:rPr>
              <a:t>here </a:t>
            </a:r>
            <a:r>
              <a:rPr lang="en-IN" sz="1200" spc="-5" dirty="0" smtClean="0">
                <a:latin typeface="Times New Roman" pitchFamily="18" charset="0"/>
                <a:cs typeface="Times New Roman" pitchFamily="18" charset="0"/>
              </a:rPr>
              <a:t>and</a:t>
            </a:r>
            <a:r>
              <a:rPr sz="120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moments you spend</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here.</a:t>
            </a:r>
            <a:endParaRPr sz="1200" dirty="0">
              <a:latin typeface="Times New Roman" pitchFamily="18" charset="0"/>
              <a:cs typeface="Times New Roman" pitchFamily="18" charset="0"/>
            </a:endParaRPr>
          </a:p>
          <a:p>
            <a:pPr marR="6350" algn="ctr">
              <a:lnSpc>
                <a:spcPct val="100000"/>
              </a:lnSpc>
              <a:spcBef>
                <a:spcPts val="1320"/>
              </a:spcBef>
            </a:pPr>
            <a:r>
              <a:rPr sz="1200" spc="-5" dirty="0">
                <a:latin typeface="Times New Roman" pitchFamily="18" charset="0"/>
                <a:cs typeface="Times New Roman" pitchFamily="18" charset="0"/>
              </a:rPr>
              <a:t>Best</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Wishes</a:t>
            </a:r>
            <a:endParaRPr sz="1200" dirty="0">
              <a:latin typeface="Times New Roman" pitchFamily="18" charset="0"/>
              <a:cs typeface="Times New Roman" pitchFamily="18" charset="0"/>
            </a:endParaRPr>
          </a:p>
          <a:p>
            <a:pPr>
              <a:lnSpc>
                <a:spcPct val="100000"/>
              </a:lnSpc>
              <a:spcBef>
                <a:spcPts val="20"/>
              </a:spcBef>
            </a:pPr>
            <a:endParaRPr sz="1600" dirty="0">
              <a:latin typeface="Times New Roman" pitchFamily="18" charset="0"/>
              <a:cs typeface="Times New Roman" pitchFamily="18" charset="0"/>
            </a:endParaRPr>
          </a:p>
          <a:p>
            <a:pPr marR="5080" algn="r">
              <a:lnSpc>
                <a:spcPct val="100000"/>
              </a:lnSpc>
            </a:pPr>
            <a:r>
              <a:rPr sz="1200" spc="-5" smtClean="0">
                <a:latin typeface="Times New Roman" pitchFamily="18" charset="0"/>
                <a:cs typeface="Times New Roman" pitchFamily="18" charset="0"/>
              </a:rPr>
              <a:t>Dr</a:t>
            </a:r>
            <a:r>
              <a:rPr sz="1200" spc="-5">
                <a:latin typeface="Times New Roman" pitchFamily="18" charset="0"/>
                <a:cs typeface="Times New Roman" pitchFamily="18" charset="0"/>
              </a:rPr>
              <a:t>. </a:t>
            </a:r>
            <a:r>
              <a:rPr sz="1200" spc="-5" smtClean="0">
                <a:latin typeface="Times New Roman" pitchFamily="18" charset="0"/>
                <a:cs typeface="Times New Roman" pitchFamily="18" charset="0"/>
              </a:rPr>
              <a:t>V.</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K</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Chandna</a:t>
            </a:r>
            <a:endParaRPr lang="en-IN" sz="1200" spc="-5" dirty="0" smtClean="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Principal </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r>
              <a:rPr sz="1200" spc="-60" smtClean="0">
                <a:latin typeface="Times New Roman" pitchFamily="18" charset="0"/>
                <a:cs typeface="Times New Roman" pitchFamily="18" charset="0"/>
              </a:rPr>
              <a:t> </a:t>
            </a:r>
            <a:endParaRPr sz="1200" dirty="0">
              <a:latin typeface="Times New Roman" pitchFamily="18" charset="0"/>
              <a:cs typeface="Times New Roman" pitchFamily="18" charset="0"/>
            </a:endParaRPr>
          </a:p>
        </p:txBody>
      </p:sp>
      <p:sp>
        <p:nvSpPr>
          <p:cNvPr id="15" name="object 15"/>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6" name="object 16"/>
          <p:cNvSpPr txBox="1"/>
          <p:nvPr/>
        </p:nvSpPr>
        <p:spPr>
          <a:xfrm>
            <a:off x="353671" y="224408"/>
            <a:ext cx="58318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10</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pic>
        <p:nvPicPr>
          <p:cNvPr id="2050" name="Picture 2" descr="C:\Users\EE25\Desktop\ullu image.png"/>
          <p:cNvPicPr>
            <a:picLocks noChangeAspect="1" noChangeArrowheads="1"/>
          </p:cNvPicPr>
          <p:nvPr/>
        </p:nvPicPr>
        <p:blipFill>
          <a:blip r:embed="rId6" cstate="print"/>
          <a:srcRect/>
          <a:stretch>
            <a:fillRect/>
          </a:stretch>
        </p:blipFill>
        <p:spPr bwMode="auto">
          <a:xfrm>
            <a:off x="4114800" y="1257300"/>
            <a:ext cx="1543050" cy="16954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299241" y="678981"/>
            <a:ext cx="6259487" cy="8420675"/>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28539"/>
            <a:ext cx="953135" cy="364490"/>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363434"/>
                </a:solidFill>
                <a:latin typeface="Times New Roman" pitchFamily="18" charset="0"/>
                <a:cs typeface="Times New Roman" pitchFamily="18" charset="0"/>
              </a:rPr>
              <a:t>HOD</a:t>
            </a:r>
            <a:r>
              <a:rPr sz="1100" b="1" spc="-15"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(EE)</a:t>
            </a:r>
            <a:endParaRPr sz="1100" dirty="0">
              <a:latin typeface="Times New Roman" pitchFamily="18" charset="0"/>
              <a:cs typeface="Times New Roman" pitchFamily="18" charset="0"/>
            </a:endParaRPr>
          </a:p>
          <a:p>
            <a:pPr marL="12700">
              <a:lnSpc>
                <a:spcPct val="100000"/>
              </a:lnSpc>
              <a:spcBef>
                <a:spcPts val="30"/>
              </a:spcBef>
            </a:pPr>
            <a:r>
              <a:rPr sz="1100" b="1" spc="-5" dirty="0">
                <a:solidFill>
                  <a:srgbClr val="363434"/>
                </a:solidFill>
                <a:latin typeface="Times New Roman" pitchFamily="18" charset="0"/>
                <a:cs typeface="Times New Roman" pitchFamily="18" charset="0"/>
              </a:rPr>
              <a:t>JECRC,</a:t>
            </a:r>
            <a:r>
              <a:rPr sz="1100" b="1" spc="-7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2405360" y="3021539"/>
            <a:ext cx="1330960" cy="561975"/>
          </a:xfrm>
          <a:prstGeom prst="rect">
            <a:avLst/>
          </a:prstGeom>
        </p:spPr>
        <p:txBody>
          <a:bodyPr vert="horz" wrap="square" lIns="0" tIns="14604" rIns="0" bIns="0" rtlCol="0">
            <a:spAutoFit/>
          </a:bodyPr>
          <a:lstStyle/>
          <a:p>
            <a:pPr marL="12700">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p:txBody>
      </p:sp>
      <p:sp>
        <p:nvSpPr>
          <p:cNvPr id="13" name="object 13"/>
          <p:cNvSpPr txBox="1"/>
          <p:nvPr/>
        </p:nvSpPr>
        <p:spPr>
          <a:xfrm>
            <a:off x="752223" y="3565521"/>
            <a:ext cx="4983480" cy="4447371"/>
          </a:xfrm>
          <a:prstGeom prst="rect">
            <a:avLst/>
          </a:prstGeom>
        </p:spPr>
        <p:txBody>
          <a:bodyPr vert="horz" wrap="square" lIns="0" tIns="20320" rIns="0" bIns="0" rtlCol="0">
            <a:spAutoFit/>
          </a:bodyPr>
          <a:lstStyle/>
          <a:p>
            <a:pPr marL="12700" marR="10795" algn="just">
              <a:lnSpc>
                <a:spcPts val="1420"/>
              </a:lnSpc>
              <a:spcBef>
                <a:spcPts val="160"/>
              </a:spcBef>
            </a:pPr>
            <a:r>
              <a:rPr sz="1200" spc="-5" dirty="0">
                <a:latin typeface="Times New Roman" pitchFamily="18" charset="0"/>
                <a:cs typeface="Times New Roman" pitchFamily="18" charset="0"/>
              </a:rPr>
              <a:t>Nikola Tesla, the well known Serbian- American electrical engineer  is quoted as saying "Electrical sources has revealed to us the true  nature of light has provided us with innumerate appliances and  instruments of precision and has thereby vastly added to the  exactness of </a:t>
            </a:r>
            <a:r>
              <a:rPr sz="1200" spc="-5">
                <a:latin typeface="Times New Roman" pitchFamily="18" charset="0"/>
                <a:cs typeface="Times New Roman" pitchFamily="18" charset="0"/>
              </a:rPr>
              <a:t>our </a:t>
            </a:r>
            <a:r>
              <a:rPr sz="1200" spc="-5" smtClean="0">
                <a:latin typeface="Times New Roman" pitchFamily="18" charset="0"/>
                <a:cs typeface="Times New Roman" pitchFamily="18" charset="0"/>
              </a:rPr>
              <a:t>knowledge"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His </a:t>
            </a:r>
            <a:r>
              <a:rPr sz="1200" spc="-5" dirty="0">
                <a:latin typeface="Times New Roman" pitchFamily="18" charset="0"/>
                <a:cs typeface="Times New Roman" pitchFamily="18" charset="0"/>
              </a:rPr>
              <a:t>words portray </a:t>
            </a:r>
            <a:r>
              <a:rPr sz="1200" spc="-5">
                <a:latin typeface="Times New Roman" pitchFamily="18" charset="0"/>
                <a:cs typeface="Times New Roman" pitchFamily="18" charset="0"/>
              </a:rPr>
              <a:t>the </a:t>
            </a:r>
            <a:r>
              <a:rPr sz="1200" spc="-5" smtClean="0">
                <a:latin typeface="Times New Roman" pitchFamily="18" charset="0"/>
                <a:cs typeface="Times New Roman" pitchFamily="18" charset="0"/>
              </a:rPr>
              <a:t>immensely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wide </a:t>
            </a:r>
            <a:r>
              <a:rPr sz="1200" spc="-5" dirty="0">
                <a:latin typeface="Times New Roman" pitchFamily="18" charset="0"/>
                <a:cs typeface="Times New Roman" pitchFamily="18" charset="0"/>
              </a:rPr>
              <a:t>and dynamically changing and ever developing world of  electrical engineering open to electrical</a:t>
            </a:r>
            <a:r>
              <a:rPr sz="1200" spc="305" dirty="0">
                <a:latin typeface="Times New Roman" pitchFamily="18" charset="0"/>
                <a:cs typeface="Times New Roman" pitchFamily="18" charset="0"/>
              </a:rPr>
              <a:t> </a:t>
            </a:r>
            <a:r>
              <a:rPr sz="1200" spc="-5" dirty="0">
                <a:latin typeface="Times New Roman" pitchFamily="18" charset="0"/>
                <a:cs typeface="Times New Roman" pitchFamily="18" charset="0"/>
              </a:rPr>
              <a:t>engineer.</a:t>
            </a:r>
            <a:endParaRPr sz="1200" dirty="0">
              <a:latin typeface="Times New Roman" pitchFamily="18" charset="0"/>
              <a:cs typeface="Times New Roman" pitchFamily="18" charset="0"/>
            </a:endParaRPr>
          </a:p>
          <a:p>
            <a:pPr>
              <a:lnSpc>
                <a:spcPct val="100000"/>
              </a:lnSpc>
              <a:spcBef>
                <a:spcPts val="35"/>
              </a:spcBef>
            </a:pPr>
            <a:endParaRPr sz="1500" dirty="0">
              <a:latin typeface="Times New Roman" pitchFamily="18" charset="0"/>
              <a:cs typeface="Times New Roman" pitchFamily="18" charset="0"/>
            </a:endParaRPr>
          </a:p>
          <a:p>
            <a:pPr marL="24765" marR="8890" algn="just">
              <a:lnSpc>
                <a:spcPts val="1420"/>
              </a:lnSpc>
              <a:spcBef>
                <a:spcPts val="5"/>
              </a:spcBef>
            </a:pPr>
            <a:r>
              <a:rPr sz="1200" spc="-5" dirty="0">
                <a:latin typeface="Times New Roman" pitchFamily="18" charset="0"/>
                <a:cs typeface="Times New Roman" pitchFamily="18" charset="0"/>
              </a:rPr>
              <a:t>It is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great pleasure to see </a:t>
            </a:r>
            <a:r>
              <a:rPr sz="1200" spc="-5">
                <a:latin typeface="Times New Roman" pitchFamily="18" charset="0"/>
                <a:cs typeface="Times New Roman" pitchFamily="18" charset="0"/>
              </a:rPr>
              <a:t>the </a:t>
            </a:r>
            <a:r>
              <a:rPr lang="en-IN" sz="1200" spc="-5" dirty="0" smtClean="0">
                <a:latin typeface="Times New Roman" pitchFamily="18" charset="0"/>
                <a:cs typeface="Times New Roman" pitchFamily="18" charset="0"/>
              </a:rPr>
              <a:t>October</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201</a:t>
            </a:r>
            <a:r>
              <a:rPr lang="en-IN" sz="1200" spc="-5" dirty="0" smtClean="0">
                <a:latin typeface="Times New Roman" pitchFamily="18" charset="0"/>
                <a:cs typeface="Times New Roman" pitchFamily="18" charset="0"/>
              </a:rPr>
              <a:t>7</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issue </a:t>
            </a:r>
            <a:r>
              <a:rPr sz="1200" spc="-5">
                <a:latin typeface="Times New Roman" pitchFamily="18" charset="0"/>
                <a:cs typeface="Times New Roman" pitchFamily="18" charset="0"/>
              </a:rPr>
              <a:t>of </a:t>
            </a:r>
            <a:r>
              <a:rPr sz="1200" spc="-5" smtClean="0">
                <a:latin typeface="Times New Roman" pitchFamily="18" charset="0"/>
                <a:cs typeface="Times New Roman" pitchFamily="18" charset="0"/>
              </a:rPr>
              <a:t>EE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newsletter </a:t>
            </a:r>
            <a:r>
              <a:rPr sz="1200" b="1" spc="-5">
                <a:latin typeface="Times New Roman" pitchFamily="18" charset="0"/>
                <a:cs typeface="Times New Roman" pitchFamily="18" charset="0"/>
              </a:rPr>
              <a:t>“</a:t>
            </a:r>
            <a:r>
              <a:rPr sz="1200" b="1" spc="-5" smtClean="0">
                <a:latin typeface="Times New Roman" pitchFamily="18" charset="0"/>
                <a:cs typeface="Times New Roman" pitchFamily="18" charset="0"/>
              </a:rPr>
              <a:t>Tesla</a:t>
            </a:r>
            <a:r>
              <a:rPr lang="en-IN" sz="1200" b="1" spc="-5" dirty="0" smtClean="0">
                <a:latin typeface="Times New Roman" pitchFamily="18" charset="0"/>
                <a:cs typeface="Times New Roman" pitchFamily="18" charset="0"/>
              </a:rPr>
              <a:t> </a:t>
            </a:r>
            <a:r>
              <a:rPr lang="en-IN" sz="1200" b="1" spc="-5" dirty="0" smtClean="0">
                <a:latin typeface="Times New Roman" pitchFamily="18" charset="0"/>
                <a:cs typeface="Times New Roman" pitchFamily="18" charset="0"/>
              </a:rPr>
              <a:t>10</a:t>
            </a:r>
            <a:r>
              <a:rPr lang="en-IN" sz="1200" b="1" spc="-5" dirty="0" smtClean="0">
                <a:latin typeface="Times New Roman" pitchFamily="18" charset="0"/>
                <a:cs typeface="Times New Roman" pitchFamily="18" charset="0"/>
              </a:rPr>
              <a:t>/17</a:t>
            </a:r>
            <a:r>
              <a:rPr sz="1200" b="1" spc="-5" smtClean="0">
                <a:latin typeface="Times New Roman" pitchFamily="18" charset="0"/>
                <a:cs typeface="Times New Roman" pitchFamily="18" charset="0"/>
              </a:rPr>
              <a:t>”.</a:t>
            </a:r>
            <a:r>
              <a:rPr lang="en-IN" sz="1200" b="1"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department has well qualified </a:t>
            </a:r>
            <a:r>
              <a:rPr sz="1200" spc="-5">
                <a:latin typeface="Times New Roman" pitchFamily="18" charset="0"/>
                <a:cs typeface="Times New Roman" pitchFamily="18" charset="0"/>
              </a:rPr>
              <a:t>staff </a:t>
            </a:r>
            <a:r>
              <a:rPr sz="1200" spc="-5" smtClean="0">
                <a:latin typeface="Times New Roman" pitchFamily="18" charset="0"/>
                <a:cs typeface="Times New Roman" pitchFamily="18" charset="0"/>
              </a:rPr>
              <a:t>with</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expertise </a:t>
            </a:r>
            <a:r>
              <a:rPr sz="1200" spc="-5" dirty="0">
                <a:latin typeface="Times New Roman" pitchFamily="18" charset="0"/>
                <a:cs typeface="Times New Roman" pitchFamily="18" charset="0"/>
              </a:rPr>
              <a:t>in </a:t>
            </a:r>
            <a:r>
              <a:rPr sz="1200" spc="-5">
                <a:latin typeface="Times New Roman" pitchFamily="18" charset="0"/>
                <a:cs typeface="Times New Roman" pitchFamily="18" charset="0"/>
              </a:rPr>
              <a:t>Power </a:t>
            </a:r>
            <a:r>
              <a:rPr sz="1200" spc="-5" smtClean="0">
                <a:latin typeface="Times New Roman" pitchFamily="18" charset="0"/>
                <a:cs typeface="Times New Roman" pitchFamily="18" charset="0"/>
              </a:rPr>
              <a:t>Systems,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Control</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Systems,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Power </a:t>
            </a:r>
            <a:r>
              <a:rPr sz="1200" spc="-5">
                <a:latin typeface="Times New Roman" pitchFamily="18" charset="0"/>
                <a:cs typeface="Times New Roman" pitchFamily="18" charset="0"/>
              </a:rPr>
              <a:t>Electronics </a:t>
            </a:r>
            <a:r>
              <a:rPr sz="1200" spc="-5" smtClean="0">
                <a:latin typeface="Times New Roman" pitchFamily="18" charset="0"/>
                <a:cs typeface="Times New Roman" pitchFamily="18" charset="0"/>
              </a:rPr>
              <a:t>and</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Drives,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Electrical Machines</a:t>
            </a:r>
            <a:r>
              <a:rPr lang="en-IN" sz="1200" spc="-5" dirty="0" smtClean="0">
                <a:latin typeface="Times New Roman" pitchFamily="18" charset="0"/>
                <a:cs typeface="Times New Roman" pitchFamily="18" charset="0"/>
              </a:rPr>
              <a:t> and </a:t>
            </a:r>
            <a:r>
              <a:rPr sz="1200" spc="-5" smtClean="0">
                <a:latin typeface="Times New Roman" pitchFamily="18" charset="0"/>
                <a:cs typeface="Times New Roman" pitchFamily="18" charset="0"/>
              </a:rPr>
              <a:t>Renewable </a:t>
            </a:r>
            <a:r>
              <a:rPr lang="en-IN" sz="1200" spc="-5" dirty="0" smtClean="0">
                <a:latin typeface="Times New Roman" pitchFamily="18" charset="0"/>
                <a:cs typeface="Times New Roman" pitchFamily="18" charset="0"/>
              </a:rPr>
              <a:t>E</a:t>
            </a:r>
            <a:r>
              <a:rPr sz="1200" spc="-5" smtClean="0">
                <a:latin typeface="Times New Roman" pitchFamily="18" charset="0"/>
                <a:cs typeface="Times New Roman" pitchFamily="18" charset="0"/>
              </a:rPr>
              <a:t>nergy </a:t>
            </a:r>
            <a:r>
              <a:rPr lang="en-IN" sz="1200" spc="-5" dirty="0" smtClean="0">
                <a:latin typeface="Times New Roman" pitchFamily="18" charset="0"/>
                <a:cs typeface="Times New Roman" pitchFamily="18" charset="0"/>
              </a:rPr>
              <a:t>S</a:t>
            </a:r>
            <a:r>
              <a:rPr sz="1200" spc="-5" smtClean="0">
                <a:latin typeface="Times New Roman" pitchFamily="18" charset="0"/>
                <a:cs typeface="Times New Roman" pitchFamily="18" charset="0"/>
              </a:rPr>
              <a:t>ystem </a:t>
            </a:r>
            <a:r>
              <a:rPr sz="1200" spc="-5">
                <a:latin typeface="Times New Roman" pitchFamily="18" charset="0"/>
                <a:cs typeface="Times New Roman" pitchFamily="18" charset="0"/>
              </a:rPr>
              <a:t>assisted </a:t>
            </a:r>
            <a:r>
              <a:rPr sz="1200" spc="-5" smtClean="0">
                <a:latin typeface="Times New Roman" pitchFamily="18" charset="0"/>
                <a:cs typeface="Times New Roman" pitchFamily="18" charset="0"/>
              </a:rPr>
              <a:t>by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skilled </a:t>
            </a:r>
            <a:r>
              <a:rPr sz="1200" spc="-5" dirty="0">
                <a:latin typeface="Times New Roman" pitchFamily="18" charset="0"/>
                <a:cs typeface="Times New Roman" pitchFamily="18" charset="0"/>
              </a:rPr>
              <a:t>supporting </a:t>
            </a:r>
            <a:r>
              <a:rPr sz="1200" spc="-5">
                <a:latin typeface="Times New Roman" pitchFamily="18" charset="0"/>
                <a:cs typeface="Times New Roman" pitchFamily="18" charset="0"/>
              </a:rPr>
              <a:t>staff</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I </a:t>
            </a:r>
            <a:r>
              <a:rPr sz="1200" spc="-5" dirty="0">
                <a:latin typeface="Times New Roman" pitchFamily="18" charset="0"/>
                <a:cs typeface="Times New Roman" pitchFamily="18" charset="0"/>
              </a:rPr>
              <a:t>would like to thank my existing </a:t>
            </a:r>
            <a:r>
              <a:rPr sz="1200" spc="-5">
                <a:latin typeface="Times New Roman" pitchFamily="18" charset="0"/>
                <a:cs typeface="Times New Roman" pitchFamily="18" charset="0"/>
              </a:rPr>
              <a:t>team </a:t>
            </a:r>
            <a:r>
              <a:rPr sz="1200" spc="-5" smtClean="0">
                <a:latin typeface="Times New Roman" pitchFamily="18" charset="0"/>
                <a:cs typeface="Times New Roman" pitchFamily="18" charset="0"/>
              </a:rPr>
              <a:t>for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their </a:t>
            </a:r>
            <a:r>
              <a:rPr sz="1200" spc="-5" dirty="0">
                <a:latin typeface="Times New Roman" pitchFamily="18" charset="0"/>
                <a:cs typeface="Times New Roman" pitchFamily="18" charset="0"/>
              </a:rPr>
              <a:t>commitment and hard </a:t>
            </a:r>
            <a:r>
              <a:rPr sz="1200" spc="-5">
                <a:latin typeface="Times New Roman" pitchFamily="18" charset="0"/>
                <a:cs typeface="Times New Roman" pitchFamily="18" charset="0"/>
              </a:rPr>
              <a:t>work</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department seeks </a:t>
            </a:r>
            <a:r>
              <a:rPr sz="1200" spc="-5">
                <a:latin typeface="Times New Roman" pitchFamily="18" charset="0"/>
                <a:cs typeface="Times New Roman" pitchFamily="18" charset="0"/>
              </a:rPr>
              <a:t>to </a:t>
            </a:r>
            <a:r>
              <a:rPr sz="1200" spc="-5" smtClean="0">
                <a:latin typeface="Times New Roman" pitchFamily="18" charset="0"/>
                <a:cs typeface="Times New Roman" pitchFamily="18" charset="0"/>
              </a:rPr>
              <a:t>combine </a:t>
            </a:r>
            <a:r>
              <a:rPr sz="1200" spc="-5" dirty="0">
                <a:latin typeface="Times New Roman" pitchFamily="18" charset="0"/>
                <a:cs typeface="Times New Roman" pitchFamily="18" charset="0"/>
              </a:rPr>
              <a:t>excellence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education</a:t>
            </a:r>
            <a:r>
              <a:rPr lang="en-IN" sz="1200" spc="-5" dirty="0" smtClean="0">
                <a:latin typeface="Times New Roman" pitchFamily="18" charset="0"/>
                <a:cs typeface="Times New Roman" pitchFamily="18" charset="0"/>
              </a:rPr>
              <a:t> and</a:t>
            </a:r>
            <a:r>
              <a:rPr sz="1200" spc="-5" smtClean="0">
                <a:latin typeface="Times New Roman" pitchFamily="18" charset="0"/>
                <a:cs typeface="Times New Roman" pitchFamily="18" charset="0"/>
              </a:rPr>
              <a:t> research.</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core values of the department help the </a:t>
            </a:r>
            <a:r>
              <a:rPr sz="1200" spc="-5">
                <a:latin typeface="Times New Roman" pitchFamily="18" charset="0"/>
                <a:cs typeface="Times New Roman" pitchFamily="18" charset="0"/>
              </a:rPr>
              <a:t>students </a:t>
            </a:r>
            <a:r>
              <a:rPr sz="1200" spc="-5" smtClean="0">
                <a:latin typeface="Times New Roman" pitchFamily="18" charset="0"/>
                <a:cs typeface="Times New Roman" pitchFamily="18" charset="0"/>
              </a:rPr>
              <a:t>to</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develop </a:t>
            </a:r>
            <a:r>
              <a:rPr sz="1200" spc="-5" dirty="0">
                <a:latin typeface="Times New Roman" pitchFamily="18" charset="0"/>
                <a:cs typeface="Times New Roman" pitchFamily="18" charset="0"/>
              </a:rPr>
              <a:t>the students their overall personality and made them  worthy technocrat to compete and work at </a:t>
            </a:r>
            <a:r>
              <a:rPr sz="1200" spc="-5">
                <a:latin typeface="Times New Roman" pitchFamily="18" charset="0"/>
                <a:cs typeface="Times New Roman" pitchFamily="18" charset="0"/>
              </a:rPr>
              <a:t>global </a:t>
            </a:r>
            <a:r>
              <a:rPr sz="1200" spc="-5" smtClean="0">
                <a:latin typeface="Times New Roman" pitchFamily="18" charset="0"/>
                <a:cs typeface="Times New Roman" pitchFamily="18" charset="0"/>
              </a:rPr>
              <a:t>level.</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Our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department </a:t>
            </a:r>
            <a:r>
              <a:rPr sz="1200" spc="-5" dirty="0">
                <a:latin typeface="Times New Roman" pitchFamily="18" charset="0"/>
                <a:cs typeface="Times New Roman" pitchFamily="18" charset="0"/>
              </a:rPr>
              <a:t>has been conducting hands on  workshop/seminar/training program since its beginning to keep  the faculty and students to enhance the knowledge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their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domain.Our </a:t>
            </a:r>
            <a:r>
              <a:rPr sz="1200" spc="-5" dirty="0">
                <a:latin typeface="Times New Roman" pitchFamily="18" charset="0"/>
                <a:cs typeface="Times New Roman" pitchFamily="18" charset="0"/>
              </a:rPr>
              <a:t>mission includes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commitment to prepare students  for professional and research activities with an ability to </a:t>
            </a:r>
            <a:r>
              <a:rPr sz="1200" spc="-5">
                <a:latin typeface="Times New Roman" pitchFamily="18" charset="0"/>
                <a:cs typeface="Times New Roman" pitchFamily="18" charset="0"/>
              </a:rPr>
              <a:t>learn  </a:t>
            </a:r>
            <a:r>
              <a:rPr sz="1200" spc="-5" smtClean="0">
                <a:latin typeface="Times New Roman" pitchFamily="18" charset="0"/>
                <a:cs typeface="Times New Roman" pitchFamily="18" charset="0"/>
              </a:rPr>
              <a:t>independently.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I </a:t>
            </a:r>
            <a:r>
              <a:rPr sz="1200" spc="-5" dirty="0">
                <a:latin typeface="Times New Roman" pitchFamily="18" charset="0"/>
                <a:cs typeface="Times New Roman" pitchFamily="18" charset="0"/>
              </a:rPr>
              <a:t>wish you all </a:t>
            </a:r>
            <a:r>
              <a:rPr sz="1200" dirty="0">
                <a:latin typeface="Times New Roman" pitchFamily="18" charset="0"/>
                <a:cs typeface="Times New Roman" pitchFamily="18" charset="0"/>
              </a:rPr>
              <a:t>a  </a:t>
            </a:r>
            <a:r>
              <a:rPr sz="1200" spc="-5">
                <a:latin typeface="Times New Roman" pitchFamily="18" charset="0"/>
                <a:cs typeface="Times New Roman" pitchFamily="18" charset="0"/>
              </a:rPr>
              <a:t>successful</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long-lived,</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engineering-based </a:t>
            </a:r>
            <a:r>
              <a:rPr sz="1200" spc="-5" dirty="0">
                <a:latin typeface="Times New Roman" pitchFamily="18" charset="0"/>
                <a:cs typeface="Times New Roman" pitchFamily="18" charset="0"/>
              </a:rPr>
              <a:t>career</a:t>
            </a:r>
            <a:r>
              <a:rPr sz="1200" spc="-15" dirty="0">
                <a:latin typeface="Times New Roman" pitchFamily="18" charset="0"/>
                <a:cs typeface="Times New Roman" pitchFamily="18" charset="0"/>
              </a:rPr>
              <a:t> </a:t>
            </a:r>
            <a:r>
              <a:rPr sz="1200" spc="-5" dirty="0">
                <a:latin typeface="Times New Roman" pitchFamily="18" charset="0"/>
                <a:cs typeface="Times New Roman" pitchFamily="18" charset="0"/>
              </a:rPr>
              <a:t>path.</a:t>
            </a:r>
            <a:endParaRPr sz="1200" dirty="0">
              <a:latin typeface="Times New Roman" pitchFamily="18" charset="0"/>
              <a:cs typeface="Times New Roman" pitchFamily="18" charset="0"/>
            </a:endParaRPr>
          </a:p>
          <a:p>
            <a:pPr algn="ctr">
              <a:spcBef>
                <a:spcPts val="30"/>
              </a:spcBef>
            </a:pPr>
            <a:r>
              <a:rPr lang="en-US" sz="1200" spc="-5" dirty="0">
                <a:latin typeface="Times New Roman" pitchFamily="18" charset="0"/>
                <a:cs typeface="Times New Roman" pitchFamily="18" charset="0"/>
              </a:rPr>
              <a:t>Best</a:t>
            </a:r>
            <a:r>
              <a:rPr lang="en-US" sz="1200" spc="-10" dirty="0">
                <a:latin typeface="Times New Roman" pitchFamily="18" charset="0"/>
                <a:cs typeface="Times New Roman" pitchFamily="18" charset="0"/>
              </a:rPr>
              <a:t> </a:t>
            </a:r>
            <a:r>
              <a:rPr lang="en-US" sz="1200" spc="-5" dirty="0">
                <a:latin typeface="Times New Roman" pitchFamily="18" charset="0"/>
                <a:cs typeface="Times New Roman" pitchFamily="18" charset="0"/>
              </a:rPr>
              <a:t>Wishes</a:t>
            </a:r>
            <a:endParaRPr lang="en-US" sz="1200" dirty="0">
              <a:latin typeface="Times New Roman" pitchFamily="18" charset="0"/>
              <a:cs typeface="Times New Roman" pitchFamily="18" charset="0"/>
            </a:endParaRPr>
          </a:p>
          <a:p>
            <a:pPr marR="5080">
              <a:lnSpc>
                <a:spcPct val="100000"/>
              </a:lnSpc>
            </a:pPr>
            <a:r>
              <a:rPr lang="en-IN" sz="15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Dr</a:t>
            </a:r>
            <a:r>
              <a:rPr sz="1200" spc="-5" dirty="0">
                <a:latin typeface="Times New Roman" pitchFamily="18" charset="0"/>
                <a:cs typeface="Times New Roman" pitchFamily="18" charset="0"/>
              </a:rPr>
              <a:t>. </a:t>
            </a:r>
            <a:r>
              <a:rPr sz="1200" spc="-5">
                <a:latin typeface="Times New Roman" pitchFamily="18" charset="0"/>
                <a:cs typeface="Times New Roman" pitchFamily="18" charset="0"/>
              </a:rPr>
              <a:t>Sandeep</a:t>
            </a:r>
            <a:r>
              <a:rPr sz="1200" spc="-95">
                <a:latin typeface="Times New Roman" pitchFamily="18" charset="0"/>
                <a:cs typeface="Times New Roman" pitchFamily="18" charset="0"/>
              </a:rPr>
              <a:t> </a:t>
            </a:r>
            <a:r>
              <a:rPr sz="1200" spc="-5" smtClean="0">
                <a:latin typeface="Times New Roman" pitchFamily="18" charset="0"/>
                <a:cs typeface="Times New Roman" pitchFamily="18" charset="0"/>
              </a:rPr>
              <a:t>Vyas</a:t>
            </a:r>
            <a:endParaRPr lang="en-IN" sz="1200" spc="-5" dirty="0" smtClean="0">
              <a:latin typeface="Times New Roman" pitchFamily="18" charset="0"/>
              <a:cs typeface="Times New Roman" pitchFamily="18" charset="0"/>
            </a:endParaRPr>
          </a:p>
          <a:p>
            <a:pPr marR="5080" algn="just">
              <a:lnSpc>
                <a:spcPct val="100000"/>
              </a:lnSpc>
            </a:pPr>
            <a:r>
              <a:rPr lang="en-IN" sz="1200" spc="-5" dirty="0" smtClean="0">
                <a:latin typeface="Times New Roman" pitchFamily="18" charset="0"/>
                <a:cs typeface="Times New Roman" pitchFamily="18" charset="0"/>
              </a:rPr>
              <a:t>			           HOD, Electrical Engineering</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endParaRPr sz="1200" dirty="0">
              <a:latin typeface="Century Gothic"/>
              <a:cs typeface="Century Gothic"/>
            </a:endParaRPr>
          </a:p>
        </p:txBody>
      </p:sp>
      <p:sp>
        <p:nvSpPr>
          <p:cNvPr id="14" name="object 14"/>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5" name="object 15"/>
          <p:cNvSpPr txBox="1"/>
          <p:nvPr/>
        </p:nvSpPr>
        <p:spPr>
          <a:xfrm>
            <a:off x="357159" y="224408"/>
            <a:ext cx="579694"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10</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pic>
        <p:nvPicPr>
          <p:cNvPr id="1026" name="Picture 2" descr="C:\Users\EE25\Desktop\ullu image.png"/>
          <p:cNvPicPr>
            <a:picLocks noChangeAspect="1" noChangeArrowheads="1"/>
          </p:cNvPicPr>
          <p:nvPr/>
        </p:nvPicPr>
        <p:blipFill>
          <a:blip r:embed="rId6" cstate="print"/>
          <a:srcRect/>
          <a:stretch>
            <a:fillRect/>
          </a:stretch>
        </p:blipFill>
        <p:spPr bwMode="auto">
          <a:xfrm>
            <a:off x="4191000" y="1333500"/>
            <a:ext cx="1600200" cy="167640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14" y="6329374"/>
            <a:ext cx="6857986" cy="3238493"/>
          </a:xfrm>
          <a:prstGeom prst="rect">
            <a:avLst/>
          </a:prstGeom>
          <a:blipFill>
            <a:blip r:embed="rId3" cstate="print"/>
            <a:stretch>
              <a:fillRect/>
            </a:stretch>
          </a:blipFill>
        </p:spPr>
        <p:txBody>
          <a:bodyPr wrap="square" lIns="0" tIns="0" rIns="0" bIns="0" rtlCol="0"/>
          <a:lstStyle/>
          <a:p>
            <a:endParaRPr dirty="0"/>
          </a:p>
        </p:txBody>
      </p:sp>
      <p:sp>
        <p:nvSpPr>
          <p:cNvPr id="5" name="object 5"/>
          <p:cNvSpPr txBox="1">
            <a:spLocks noGrp="1"/>
          </p:cNvSpPr>
          <p:nvPr>
            <p:ph type="title"/>
          </p:nvPr>
        </p:nvSpPr>
        <p:spPr>
          <a:xfrm>
            <a:off x="285728" y="1327655"/>
            <a:ext cx="2827676" cy="391160"/>
          </a:xfrm>
          <a:prstGeom prst="rect">
            <a:avLst/>
          </a:prstGeom>
        </p:spPr>
        <p:txBody>
          <a:bodyPr vert="horz" wrap="square" lIns="0" tIns="12700" rIns="0" bIns="0" rtlCol="0">
            <a:spAutoFit/>
          </a:bodyPr>
          <a:lstStyle/>
          <a:p>
            <a:pPr marL="12700">
              <a:lnSpc>
                <a:spcPct val="100000"/>
              </a:lnSpc>
              <a:spcBef>
                <a:spcPts val="100"/>
              </a:spcBef>
            </a:pPr>
            <a:r>
              <a:rPr u="none" spc="-5" dirty="0">
                <a:latin typeface="Times New Roman" pitchFamily="18" charset="0"/>
                <a:cs typeface="Times New Roman" pitchFamily="18" charset="0"/>
              </a:rPr>
              <a:t>Vision of the</a:t>
            </a:r>
            <a:r>
              <a:rPr u="none" spc="-85" dirty="0">
                <a:latin typeface="Times New Roman" pitchFamily="18" charset="0"/>
                <a:cs typeface="Times New Roman" pitchFamily="18" charset="0"/>
              </a:rPr>
              <a:t> </a:t>
            </a:r>
            <a:r>
              <a:rPr u="none" spc="-5" dirty="0">
                <a:latin typeface="Times New Roman" pitchFamily="18" charset="0"/>
                <a:cs typeface="Times New Roman" pitchFamily="18" charset="0"/>
              </a:rPr>
              <a:t>Institute</a:t>
            </a:r>
          </a:p>
        </p:txBody>
      </p:sp>
      <p:sp>
        <p:nvSpPr>
          <p:cNvPr id="6" name="object 6"/>
          <p:cNvSpPr txBox="1">
            <a:spLocks noGrp="1"/>
          </p:cNvSpPr>
          <p:nvPr>
            <p:ph type="body" idx="1"/>
          </p:nvPr>
        </p:nvSpPr>
        <p:spPr>
          <a:xfrm>
            <a:off x="214290" y="1757342"/>
            <a:ext cx="6354763" cy="2067425"/>
          </a:xfrm>
          <a:prstGeom prst="rect">
            <a:avLst/>
          </a:prstGeom>
        </p:spPr>
        <p:txBody>
          <a:bodyPr vert="horz" wrap="square" lIns="0" tIns="12700" rIns="0" bIns="0" rtlCol="0">
            <a:spAutoFit/>
          </a:bodyPr>
          <a:lstStyle/>
          <a:p>
            <a:pPr marL="102870" algn="just">
              <a:lnSpc>
                <a:spcPct val="100000"/>
              </a:lnSpc>
              <a:spcBef>
                <a:spcPts val="100"/>
              </a:spcBef>
              <a:buChar char="•"/>
              <a:tabLst>
                <a:tab pos="320675" algn="l"/>
              </a:tabLst>
            </a:pPr>
            <a:endParaRPr lang="en-IN" spc="-5" dirty="0" smtClean="0">
              <a:latin typeface="Times New Roman" pitchFamily="18" charset="0"/>
              <a:cs typeface="Times New Roman" pitchFamily="18" charset="0"/>
            </a:endParaRPr>
          </a:p>
          <a:p>
            <a:pPr marL="102870" algn="just">
              <a:lnSpc>
                <a:spcPct val="100000"/>
              </a:lnSpc>
              <a:spcBef>
                <a:spcPts val="100"/>
              </a:spcBef>
              <a:tabLst>
                <a:tab pos="320675" algn="l"/>
              </a:tabLst>
            </a:pPr>
            <a:r>
              <a:rPr spc="-5" smtClean="0">
                <a:latin typeface="Times New Roman" pitchFamily="18" charset="0"/>
                <a:cs typeface="Times New Roman" pitchFamily="18" charset="0"/>
              </a:rPr>
              <a:t>To </a:t>
            </a:r>
            <a:r>
              <a:rPr spc="-5" dirty="0">
                <a:latin typeface="Times New Roman" pitchFamily="18" charset="0"/>
                <a:cs typeface="Times New Roman" pitchFamily="18" charset="0"/>
              </a:rPr>
              <a:t>become </a:t>
            </a:r>
            <a:r>
              <a:rPr dirty="0">
                <a:latin typeface="Times New Roman" pitchFamily="18" charset="0"/>
                <a:cs typeface="Times New Roman" pitchFamily="18" charset="0"/>
              </a:rPr>
              <a:t>a </a:t>
            </a:r>
            <a:r>
              <a:rPr spc="-5" dirty="0">
                <a:latin typeface="Times New Roman" pitchFamily="18" charset="0"/>
                <a:cs typeface="Times New Roman" pitchFamily="18" charset="0"/>
              </a:rPr>
              <a:t>renowned centre of outcome </a:t>
            </a:r>
            <a:r>
              <a:rPr spc="-5">
                <a:latin typeface="Times New Roman" pitchFamily="18" charset="0"/>
                <a:cs typeface="Times New Roman" pitchFamily="18" charset="0"/>
              </a:rPr>
              <a:t>based</a:t>
            </a:r>
            <a:r>
              <a:rPr spc="-40">
                <a:latin typeface="Times New Roman" pitchFamily="18" charset="0"/>
                <a:cs typeface="Times New Roman" pitchFamily="18" charset="0"/>
              </a:rPr>
              <a:t> </a:t>
            </a:r>
            <a:r>
              <a:rPr spc="-5" smtClean="0">
                <a:latin typeface="Times New Roman" pitchFamily="18" charset="0"/>
                <a:cs typeface="Times New Roman" pitchFamily="18" charset="0"/>
              </a:rPr>
              <a:t>learning</a:t>
            </a:r>
            <a:r>
              <a:rPr lang="en-IN" spc="-5" dirty="0" smtClean="0">
                <a:latin typeface="Times New Roman" pitchFamily="18" charset="0"/>
                <a:cs typeface="Times New Roman" pitchFamily="18" charset="0"/>
              </a:rPr>
              <a:t>, </a:t>
            </a:r>
            <a:r>
              <a:rPr spc="-5" smtClean="0">
                <a:latin typeface="Times New Roman" pitchFamily="18" charset="0"/>
                <a:cs typeface="Times New Roman" pitchFamily="18" charset="0"/>
              </a:rPr>
              <a:t>work </a:t>
            </a:r>
            <a:r>
              <a:rPr spc="-5">
                <a:latin typeface="Times New Roman" pitchFamily="18" charset="0"/>
                <a:cs typeface="Times New Roman" pitchFamily="18" charset="0"/>
              </a:rPr>
              <a:t>towards </a:t>
            </a:r>
            <a:r>
              <a:rPr spc="-5" smtClean="0">
                <a:latin typeface="Times New Roman" pitchFamily="18" charset="0"/>
                <a:cs typeface="Times New Roman" pitchFamily="18" charset="0"/>
              </a:rPr>
              <a:t>academic</a:t>
            </a:r>
            <a:r>
              <a:rPr smtClean="0">
                <a:latin typeface="Times New Roman" pitchFamily="18" charset="0"/>
                <a:cs typeface="Times New Roman" pitchFamily="18" charset="0"/>
              </a:rPr>
              <a:t>, </a:t>
            </a:r>
            <a:r>
              <a:rPr spc="-5" smtClean="0">
                <a:latin typeface="Times New Roman" pitchFamily="18" charset="0"/>
                <a:cs typeface="Times New Roman" pitchFamily="18" charset="0"/>
              </a:rPr>
              <a:t>professional</a:t>
            </a:r>
            <a:r>
              <a:rPr lang="en-IN" spc="-5" dirty="0" smtClean="0">
                <a:latin typeface="Times New Roman" pitchFamily="18" charset="0"/>
                <a:cs typeface="Times New Roman" pitchFamily="18" charset="0"/>
              </a:rPr>
              <a:t>, </a:t>
            </a:r>
            <a:r>
              <a:rPr spc="-5" smtClean="0">
                <a:latin typeface="Times New Roman" pitchFamily="18" charset="0"/>
                <a:cs typeface="Times New Roman" pitchFamily="18" charset="0"/>
              </a:rPr>
              <a:t>cultural </a:t>
            </a:r>
            <a:r>
              <a:rPr spc="-5" dirty="0">
                <a:latin typeface="Times New Roman" pitchFamily="18" charset="0"/>
                <a:cs typeface="Times New Roman" pitchFamily="18" charset="0"/>
              </a:rPr>
              <a:t>and </a:t>
            </a:r>
            <a:r>
              <a:rPr spc="-5">
                <a:latin typeface="Times New Roman" pitchFamily="18" charset="0"/>
                <a:cs typeface="Times New Roman" pitchFamily="18" charset="0"/>
              </a:rPr>
              <a:t>social </a:t>
            </a:r>
            <a:r>
              <a:rPr spc="-5" smtClean="0">
                <a:latin typeface="Times New Roman" pitchFamily="18" charset="0"/>
                <a:cs typeface="Times New Roman" pitchFamily="18" charset="0"/>
              </a:rPr>
              <a:t>enrichment </a:t>
            </a:r>
            <a:r>
              <a:rPr spc="-5" dirty="0">
                <a:latin typeface="Times New Roman" pitchFamily="18" charset="0"/>
                <a:cs typeface="Times New Roman" pitchFamily="18" charset="0"/>
              </a:rPr>
              <a:t>of lives and communities</a:t>
            </a:r>
            <a:r>
              <a:rPr spc="-15" dirty="0">
                <a:latin typeface="Times New Roman" pitchFamily="18" charset="0"/>
                <a:cs typeface="Times New Roman" pitchFamily="18" charset="0"/>
              </a:rPr>
              <a:t> </a:t>
            </a:r>
            <a:r>
              <a:rPr dirty="0">
                <a:latin typeface="Times New Roman" pitchFamily="18" charset="0"/>
                <a:cs typeface="Times New Roman" pitchFamily="18" charset="0"/>
              </a:rPr>
              <a:t>.</a:t>
            </a:r>
          </a:p>
          <a:p>
            <a:pPr marL="12700">
              <a:lnSpc>
                <a:spcPct val="100000"/>
              </a:lnSpc>
              <a:tabLst>
                <a:tab pos="6269990" algn="l"/>
              </a:tabLst>
            </a:pPr>
            <a:endParaRPr lang="en-IN" sz="1850" b="1" i="1" spc="-5" dirty="0">
              <a:solidFill>
                <a:srgbClr val="FF0000"/>
              </a:solidFill>
              <a:latin typeface="Times New Roman"/>
              <a:cs typeface="Times New Roman"/>
            </a:endParaRPr>
          </a:p>
          <a:p>
            <a:pPr marL="12700">
              <a:lnSpc>
                <a:spcPct val="100000"/>
              </a:lnSpc>
              <a:tabLst>
                <a:tab pos="6269990" algn="l"/>
              </a:tabLst>
            </a:pPr>
            <a:r>
              <a:rPr lang="en-IN" sz="2400" b="1" i="1" spc="-5" dirty="0" smtClean="0">
                <a:solidFill>
                  <a:srgbClr val="FF0000"/>
                </a:solidFill>
                <a:latin typeface="Times New Roman" pitchFamily="18" charset="0"/>
                <a:cs typeface="Times New Roman" pitchFamily="18" charset="0"/>
              </a:rPr>
              <a:t>Mission of the</a:t>
            </a:r>
            <a:r>
              <a:rPr lang="en-IN" sz="2400" b="1" i="1" spc="-85" dirty="0" smtClean="0">
                <a:solidFill>
                  <a:srgbClr val="FF0000"/>
                </a:solidFill>
                <a:latin typeface="Times New Roman" pitchFamily="18" charset="0"/>
                <a:cs typeface="Times New Roman" pitchFamily="18" charset="0"/>
              </a:rPr>
              <a:t> </a:t>
            </a:r>
            <a:r>
              <a:rPr lang="en-IN" sz="2400" b="1" i="1" spc="-5" dirty="0" smtClean="0">
                <a:solidFill>
                  <a:srgbClr val="FF0000"/>
                </a:solidFill>
                <a:latin typeface="Times New Roman" pitchFamily="18" charset="0"/>
                <a:cs typeface="Times New Roman" pitchFamily="18" charset="0"/>
              </a:rPr>
              <a:t>Institute</a:t>
            </a:r>
            <a:endParaRPr sz="2450" dirty="0">
              <a:latin typeface="Times New Roman" pitchFamily="18" charset="0"/>
              <a:cs typeface="Times New Roman" pitchFamily="18" charset="0"/>
            </a:endParaRPr>
          </a:p>
          <a:p>
            <a:pPr marL="102870" marR="29845" indent="34290" algn="just">
              <a:lnSpc>
                <a:spcPct val="100699"/>
              </a:lnSpc>
              <a:buFont typeface="Arial"/>
              <a:buChar char="•"/>
              <a:tabLst>
                <a:tab pos="324485" algn="l"/>
                <a:tab pos="1016000" algn="l"/>
                <a:tab pos="1417320" algn="l"/>
                <a:tab pos="2554605" algn="l"/>
                <a:tab pos="2905760" algn="l"/>
                <a:tab pos="3821429" algn="l"/>
                <a:tab pos="4901565" algn="l"/>
                <a:tab pos="5412740" algn="l"/>
              </a:tabLst>
            </a:pPr>
            <a:endParaRPr lang="en-IN" spc="-5" dirty="0" smtClean="0">
              <a:latin typeface="Times New Roman" pitchFamily="18" charset="0"/>
              <a:cs typeface="Times New Roman" pitchFamily="18" charset="0"/>
            </a:endParaRPr>
          </a:p>
        </p:txBody>
      </p:sp>
      <p:sp>
        <p:nvSpPr>
          <p:cNvPr id="11" name="object 11"/>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12" name="object 12"/>
          <p:cNvSpPr txBox="1"/>
          <p:nvPr/>
        </p:nvSpPr>
        <p:spPr>
          <a:xfrm>
            <a:off x="377825" y="414908"/>
            <a:ext cx="559028"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10</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sp>
        <p:nvSpPr>
          <p:cNvPr id="13" name="object 13"/>
          <p:cNvSpPr/>
          <p:nvPr/>
        </p:nvSpPr>
        <p:spPr>
          <a:xfrm>
            <a:off x="285728" y="1757342"/>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
        <p:nvSpPr>
          <p:cNvPr id="14" name="object 13"/>
          <p:cNvSpPr/>
          <p:nvPr/>
        </p:nvSpPr>
        <p:spPr>
          <a:xfrm>
            <a:off x="285728" y="3614730"/>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
        <p:nvSpPr>
          <p:cNvPr id="18" name="TextBox 17"/>
          <p:cNvSpPr txBox="1"/>
          <p:nvPr/>
        </p:nvSpPr>
        <p:spPr>
          <a:xfrm>
            <a:off x="285728" y="3900482"/>
            <a:ext cx="6286544" cy="3139321"/>
          </a:xfrm>
          <a:prstGeom prst="rect">
            <a:avLst/>
          </a:prstGeom>
          <a:noFill/>
        </p:spPr>
        <p:txBody>
          <a:bodyPr wrap="square" rtlCol="0">
            <a:spAutoFit/>
          </a:bodyPr>
          <a:lstStyle/>
          <a:p>
            <a:pPr algn="just">
              <a:buFont typeface="Wingdings" pitchFamily="2" charset="2"/>
              <a:buChar char="§"/>
            </a:pPr>
            <a:r>
              <a:rPr lang="en-IN" spc="-5" dirty="0" smtClean="0">
                <a:latin typeface="Times New Roman" pitchFamily="18" charset="0"/>
                <a:cs typeface="Times New Roman" pitchFamily="18" charset="0"/>
              </a:rPr>
              <a:t> Focus on evaluation of learning outcomes and motivate student to inculcate research aptitude by project based learning.</a:t>
            </a:r>
          </a:p>
          <a:p>
            <a:pPr algn="just">
              <a:buFont typeface="Wingdings" pitchFamily="2" charset="2"/>
              <a:buChar char="§"/>
            </a:pPr>
            <a:r>
              <a:rPr lang="en-IN" spc="-5" dirty="0" smtClean="0">
                <a:latin typeface="Times New Roman" pitchFamily="18" charset="0"/>
                <a:cs typeface="Times New Roman" pitchFamily="18" charset="0"/>
              </a:rPr>
              <a:t> Identify, based on informed perception of Indian, regional and global needs, the areas of focus and provide platform to gain knowledge and solution.</a:t>
            </a:r>
          </a:p>
          <a:p>
            <a:pPr algn="just">
              <a:buFont typeface="Wingdings" pitchFamily="2" charset="2"/>
              <a:buChar char="§"/>
            </a:pPr>
            <a:r>
              <a:rPr lang="en-IN" spc="-5" dirty="0" smtClean="0">
                <a:latin typeface="Times New Roman" pitchFamily="18" charset="0"/>
                <a:cs typeface="Times New Roman" pitchFamily="18" charset="0"/>
              </a:rPr>
              <a:t> Offer opportunities for interaction between academia and industry.</a:t>
            </a:r>
          </a:p>
          <a:p>
            <a:pPr algn="just">
              <a:buFont typeface="Wingdings" pitchFamily="2" charset="2"/>
              <a:buChar char="§"/>
            </a:pPr>
            <a:r>
              <a:rPr lang="en-IN" spc="-5" dirty="0" smtClean="0">
                <a:latin typeface="Times New Roman" pitchFamily="18" charset="0"/>
                <a:cs typeface="Times New Roman" pitchFamily="18" charset="0"/>
              </a:rPr>
              <a:t> Develop human potential to its fullest extent so that intellectually capable and imaginatively gifted leaders may emerge in the range of  profession.</a:t>
            </a:r>
          </a:p>
          <a:p>
            <a:pPr>
              <a:buFont typeface="Wingdings" pitchFamily="2" charset="2"/>
              <a:buChar char="§"/>
            </a:pP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10</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sp>
        <p:nvSpPr>
          <p:cNvPr id="9" name="object 9"/>
          <p:cNvSpPr/>
          <p:nvPr/>
        </p:nvSpPr>
        <p:spPr>
          <a:xfrm>
            <a:off x="304799" y="3238493"/>
            <a:ext cx="6248400" cy="1905"/>
          </a:xfrm>
          <a:custGeom>
            <a:avLst/>
            <a:gdLst/>
            <a:ahLst/>
            <a:cxnLst/>
            <a:rect l="l" t="t" r="r" b="b"/>
            <a:pathLst>
              <a:path w="6248400" h="1905">
                <a:moveTo>
                  <a:pt x="0" y="0"/>
                </a:moveTo>
                <a:lnTo>
                  <a:pt x="6248387" y="1599"/>
                </a:lnTo>
              </a:path>
            </a:pathLst>
          </a:custGeom>
          <a:ln w="9524">
            <a:solidFill>
              <a:srgbClr val="000000"/>
            </a:solidFill>
          </a:ln>
        </p:spPr>
        <p:txBody>
          <a:bodyPr wrap="square" lIns="0" tIns="0" rIns="0" bIns="0" rtlCol="0"/>
          <a:lstStyle/>
          <a:p>
            <a:endParaRPr dirty="0"/>
          </a:p>
        </p:txBody>
      </p:sp>
      <p:sp>
        <p:nvSpPr>
          <p:cNvPr id="10" name="object 10"/>
          <p:cNvSpPr txBox="1"/>
          <p:nvPr/>
        </p:nvSpPr>
        <p:spPr>
          <a:xfrm>
            <a:off x="285728" y="1685904"/>
            <a:ext cx="6327775" cy="4139403"/>
          </a:xfrm>
          <a:prstGeom prst="rect">
            <a:avLst/>
          </a:prstGeom>
        </p:spPr>
        <p:txBody>
          <a:bodyPr vert="horz" wrap="square" lIns="0" tIns="10795" rIns="0" bIns="0" rtlCol="0">
            <a:spAutoFit/>
          </a:bodyPr>
          <a:lstStyle/>
          <a:p>
            <a:pPr marL="97790" marR="229870" algn="just">
              <a:lnSpc>
                <a:spcPct val="100699"/>
              </a:lnSpc>
              <a:spcBef>
                <a:spcPts val="85"/>
              </a:spcBef>
            </a:pPr>
            <a:r>
              <a:rPr sz="1800" spc="-5" dirty="0">
                <a:latin typeface="Times New Roman" pitchFamily="18" charset="0"/>
                <a:cs typeface="Times New Roman" pitchFamily="18" charset="0"/>
              </a:rPr>
              <a:t>To Emerge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Centre of Excellence in teaching in the area of  Electrical Engineering; to serve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valuable resource for society  by promoting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excellence.</a:t>
            </a:r>
            <a:endParaRPr sz="1800" dirty="0">
              <a:latin typeface="Times New Roman" pitchFamily="18" charset="0"/>
              <a:cs typeface="Times New Roman" pitchFamily="18" charset="0"/>
            </a:endParaRPr>
          </a:p>
          <a:p>
            <a:pPr marL="12700">
              <a:lnSpc>
                <a:spcPct val="100000"/>
              </a:lnSpc>
              <a:spcBef>
                <a:spcPts val="1115"/>
              </a:spcBef>
            </a:pPr>
            <a:r>
              <a:rPr sz="2400" b="1" i="1" spc="-5" smtClean="0">
                <a:solidFill>
                  <a:srgbClr val="FF0000"/>
                </a:solidFill>
                <a:latin typeface="Times New Roman" pitchFamily="18" charset="0"/>
                <a:cs typeface="Times New Roman" pitchFamily="18" charset="0"/>
              </a:rPr>
              <a:t>Mission </a:t>
            </a:r>
            <a:r>
              <a:rPr sz="2400" b="1" i="1" spc="-5" dirty="0">
                <a:solidFill>
                  <a:srgbClr val="FF0000"/>
                </a:solidFill>
                <a:latin typeface="Times New Roman" pitchFamily="18" charset="0"/>
                <a:cs typeface="Times New Roman" pitchFamily="18" charset="0"/>
              </a:rPr>
              <a:t>of</a:t>
            </a:r>
            <a:r>
              <a:rPr sz="2400" b="1" i="1" spc="-10" dirty="0">
                <a:solidFill>
                  <a:srgbClr val="FF0000"/>
                </a:solidFill>
                <a:latin typeface="Times New Roman" pitchFamily="18" charset="0"/>
                <a:cs typeface="Times New Roman" pitchFamily="18" charset="0"/>
              </a:rPr>
              <a:t> </a:t>
            </a:r>
            <a:r>
              <a:rPr sz="2400" b="1" i="1" spc="-5" dirty="0">
                <a:solidFill>
                  <a:srgbClr val="FF0000"/>
                </a:solidFill>
                <a:latin typeface="Times New Roman" pitchFamily="18" charset="0"/>
                <a:cs typeface="Times New Roman" pitchFamily="18" charset="0"/>
              </a:rPr>
              <a:t>Department</a:t>
            </a:r>
            <a:endParaRPr sz="2400" dirty="0">
              <a:latin typeface="Times New Roman" pitchFamily="18" charset="0"/>
              <a:cs typeface="Times New Roman" pitchFamily="18" charset="0"/>
            </a:endParaRPr>
          </a:p>
          <a:p>
            <a:pPr>
              <a:lnSpc>
                <a:spcPct val="100000"/>
              </a:lnSpc>
              <a:spcBef>
                <a:spcPts val="30"/>
              </a:spcBef>
            </a:pPr>
            <a:endParaRPr sz="3350" dirty="0">
              <a:latin typeface="Times New Roman"/>
              <a:cs typeface="Times New Roman"/>
            </a:endParaRPr>
          </a:p>
          <a:p>
            <a:pPr marL="97790" marR="15240" algn="just">
              <a:lnSpc>
                <a:spcPct val="100000"/>
              </a:lnSpc>
              <a:spcBef>
                <a:spcPts val="5"/>
              </a:spcBef>
            </a:pPr>
            <a:r>
              <a:rPr sz="2000" spc="-5">
                <a:latin typeface="Times New Roman" pitchFamily="18" charset="0"/>
                <a:cs typeface="Times New Roman" pitchFamily="18" charset="0"/>
              </a:rPr>
              <a:t>M1</a:t>
            </a:r>
            <a:r>
              <a:rPr sz="2000" spc="-5" smtClean="0">
                <a:latin typeface="Times New Roman" pitchFamily="18" charset="0"/>
                <a:cs typeface="Times New Roman" pitchFamily="18" charset="0"/>
              </a:rPr>
              <a:t>:</a:t>
            </a:r>
            <a:r>
              <a:rPr lang="en-IN" sz="20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provide professional and ethical guidance to the students  to make them employable</a:t>
            </a:r>
            <a:r>
              <a:rPr sz="1800" spc="-1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715" algn="just">
              <a:lnSpc>
                <a:spcPct val="100699"/>
              </a:lnSpc>
              <a:spcBef>
                <a:spcPts val="5"/>
              </a:spcBef>
            </a:pPr>
            <a:r>
              <a:rPr sz="1800" spc="-5" dirty="0">
                <a:latin typeface="Times New Roman" pitchFamily="18" charset="0"/>
                <a:cs typeface="Times New Roman" pitchFamily="18" charset="0"/>
              </a:rPr>
              <a:t>M2: To improve quality of education through different quality  development programs for faculty and students</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080" algn="just">
              <a:lnSpc>
                <a:spcPct val="100699"/>
              </a:lnSpc>
            </a:pPr>
            <a:r>
              <a:rPr sz="1800" spc="-5">
                <a:latin typeface="Times New Roman" pitchFamily="18" charset="0"/>
                <a:cs typeface="Times New Roman" pitchFamily="18" charset="0"/>
              </a:rPr>
              <a:t>M3</a:t>
            </a:r>
            <a:r>
              <a:rPr sz="1800" spc="-5" smtClean="0">
                <a:latin typeface="Times New Roman" pitchFamily="18" charset="0"/>
                <a:cs typeface="Times New Roman" pitchFamily="18" charset="0"/>
              </a:rPr>
              <a:t>:</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encourage students to acquire practical knowledge through  projects and participation in national and international events</a:t>
            </a:r>
            <a:r>
              <a:rPr sz="1800" spc="-4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080" algn="just">
              <a:lnSpc>
                <a:spcPct val="100699"/>
              </a:lnSpc>
            </a:pPr>
            <a:r>
              <a:rPr sz="1800" spc="-5">
                <a:latin typeface="Times New Roman" pitchFamily="18" charset="0"/>
                <a:cs typeface="Times New Roman" pitchFamily="18" charset="0"/>
              </a:rPr>
              <a:t>M4</a:t>
            </a:r>
            <a:r>
              <a:rPr sz="1800" spc="-5" smtClean="0">
                <a:latin typeface="Times New Roman" pitchFamily="18" charset="0"/>
                <a:cs typeface="Times New Roman" pitchFamily="18" charset="0"/>
              </a:rPr>
              <a:t>:</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prepare our students for upcoming challenges of life  through </a:t>
            </a:r>
            <a:r>
              <a:rPr sz="1800" spc="-5">
                <a:latin typeface="Times New Roman" pitchFamily="18" charset="0"/>
                <a:cs typeface="Times New Roman" pitchFamily="18" charset="0"/>
              </a:rPr>
              <a:t>guidance </a:t>
            </a:r>
            <a:r>
              <a:rPr sz="1800" spc="-5" smtClean="0">
                <a:latin typeface="Times New Roman" pitchFamily="18" charset="0"/>
                <a:cs typeface="Times New Roman" pitchFamily="18" charset="0"/>
              </a:rPr>
              <a:t>for </a:t>
            </a:r>
            <a:r>
              <a:rPr sz="1800" spc="-5" dirty="0">
                <a:latin typeface="Times New Roman" pitchFamily="18" charset="0"/>
                <a:cs typeface="Times New Roman" pitchFamily="18" charset="0"/>
              </a:rPr>
              <a:t>competitive  examinations</a:t>
            </a:r>
            <a:r>
              <a:rPr sz="1800" spc="-10" dirty="0">
                <a:latin typeface="Times New Roman" pitchFamily="18" charset="0"/>
                <a:cs typeface="Times New Roman" pitchFamily="18" charset="0"/>
              </a:rPr>
              <a:t> </a:t>
            </a:r>
            <a:r>
              <a:rPr sz="1800" dirty="0">
                <a:latin typeface="Times New Roman" pitchFamily="18" charset="0"/>
                <a:cs typeface="Times New Roman" pitchFamily="18" charset="0"/>
              </a:rPr>
              <a:t>.</a:t>
            </a:r>
          </a:p>
        </p:txBody>
      </p:sp>
      <p:sp>
        <p:nvSpPr>
          <p:cNvPr id="11" name="Title 10"/>
          <p:cNvSpPr>
            <a:spLocks noGrp="1"/>
          </p:cNvSpPr>
          <p:nvPr>
            <p:ph type="title"/>
          </p:nvPr>
        </p:nvSpPr>
        <p:spPr>
          <a:xfrm>
            <a:off x="285728" y="1042962"/>
            <a:ext cx="6283958" cy="738664"/>
          </a:xfrm>
        </p:spPr>
        <p:txBody>
          <a:bodyPr/>
          <a:lstStyle/>
          <a:p>
            <a:r>
              <a:rPr lang="en-IN" u="none" spc="-5" dirty="0" smtClean="0">
                <a:latin typeface="Times New Roman" pitchFamily="18" charset="0"/>
                <a:cs typeface="Times New Roman" pitchFamily="18" charset="0"/>
              </a:rPr>
              <a:t>Vision of</a:t>
            </a:r>
            <a:r>
              <a:rPr lang="en-IN" u="none" spc="-10" dirty="0" smtClean="0">
                <a:latin typeface="Times New Roman" pitchFamily="18" charset="0"/>
                <a:cs typeface="Times New Roman" pitchFamily="18" charset="0"/>
              </a:rPr>
              <a:t> </a:t>
            </a:r>
            <a:r>
              <a:rPr lang="en-IN" u="none" spc="-5" dirty="0" smtClean="0">
                <a:latin typeface="Times New Roman" pitchFamily="18" charset="0"/>
                <a:cs typeface="Times New Roman" pitchFamily="18" charset="0"/>
              </a:rPr>
              <a:t>Department</a:t>
            </a:r>
            <a:r>
              <a:rPr lang="en-IN" u="none" dirty="0" smtClean="0">
                <a:latin typeface="Times New Roman" pitchFamily="18" charset="0"/>
                <a:cs typeface="Times New Roman" pitchFamily="18" charset="0"/>
              </a:rPr>
              <a:t/>
            </a:r>
            <a:br>
              <a:rPr lang="en-IN" u="none" dirty="0" smtClean="0">
                <a:latin typeface="Times New Roman" pitchFamily="18" charset="0"/>
                <a:cs typeface="Times New Roman" pitchFamily="18" charset="0"/>
              </a:rPr>
            </a:br>
            <a:endParaRPr lang="en-IN" u="none" dirty="0"/>
          </a:p>
        </p:txBody>
      </p:sp>
      <p:sp>
        <p:nvSpPr>
          <p:cNvPr id="12" name="object 13"/>
          <p:cNvSpPr/>
          <p:nvPr/>
        </p:nvSpPr>
        <p:spPr>
          <a:xfrm>
            <a:off x="285728" y="1543028"/>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txBox="1"/>
          <p:nvPr/>
        </p:nvSpPr>
        <p:spPr>
          <a:xfrm>
            <a:off x="304799" y="3873873"/>
            <a:ext cx="2754630" cy="575945"/>
          </a:xfrm>
          <a:prstGeom prst="rect">
            <a:avLst/>
          </a:prstGeom>
        </p:spPr>
        <p:txBody>
          <a:bodyPr vert="horz" wrap="square" lIns="0" tIns="10795" rIns="0" bIns="0" rtlCol="0">
            <a:spAutoFit/>
          </a:bodyPr>
          <a:lstStyle/>
          <a:p>
            <a:pPr marL="12700" marR="5080">
              <a:lnSpc>
                <a:spcPct val="100699"/>
              </a:lnSpc>
              <a:spcBef>
                <a:spcPts val="85"/>
              </a:spcBef>
              <a:tabLst>
                <a:tab pos="1090295" algn="l"/>
                <a:tab pos="1312545" algn="l"/>
                <a:tab pos="1637664" algn="l"/>
                <a:tab pos="2289810" algn="l"/>
                <a:tab pos="2391410" algn="l"/>
              </a:tabLst>
            </a:pPr>
            <a:r>
              <a:rPr lang="en-IN" sz="1800" spc="-5" dirty="0" smtClean="0">
                <a:latin typeface="Times New Roman" pitchFamily="18" charset="0"/>
                <a:cs typeface="Times New Roman" pitchFamily="18" charset="0"/>
              </a:rPr>
              <a:t>E</a:t>
            </a:r>
            <a:r>
              <a:rPr sz="1800" spc="-5" smtClean="0">
                <a:latin typeface="Times New Roman" pitchFamily="18" charset="0"/>
                <a:cs typeface="Times New Roman" pitchFamily="18" charset="0"/>
              </a:rPr>
              <a:t>ngineerin</a:t>
            </a:r>
            <a:r>
              <a:rPr sz="1800" smtClean="0">
                <a:latin typeface="Times New Roman" pitchFamily="18" charset="0"/>
                <a:cs typeface="Times New Roman" pitchFamily="18" charset="0"/>
              </a:rPr>
              <a:t>g</a:t>
            </a:r>
            <a:r>
              <a:rPr lang="en-IN" sz="1800" dirty="0" smtClean="0">
                <a:latin typeface="Times New Roman" pitchFamily="18" charset="0"/>
                <a:cs typeface="Times New Roman" pitchFamily="18" charset="0"/>
              </a:rPr>
              <a:t> </a:t>
            </a:r>
            <a:r>
              <a:rPr sz="1800" dirty="0">
                <a:latin typeface="Times New Roman" pitchFamily="18" charset="0"/>
                <a:cs typeface="Times New Roman" pitchFamily="18" charset="0"/>
              </a:rPr>
              <a:t>	</a:t>
            </a:r>
            <a:r>
              <a:rPr sz="1800" spc="-5" dirty="0">
                <a:latin typeface="Times New Roman" pitchFamily="18" charset="0"/>
                <a:cs typeface="Times New Roman" pitchFamily="18" charset="0"/>
              </a:rPr>
              <a:t>problem</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and  processes	that	meet	the</a:t>
            </a:r>
            <a:endParaRPr sz="1800" dirty="0">
              <a:latin typeface="Times New Roman" pitchFamily="18" charset="0"/>
              <a:cs typeface="Times New Roman" pitchFamily="18" charset="0"/>
            </a:endParaRPr>
          </a:p>
        </p:txBody>
      </p:sp>
      <p:sp>
        <p:nvSpPr>
          <p:cNvPr id="5" name="object 5"/>
          <p:cNvSpPr txBox="1"/>
          <p:nvPr/>
        </p:nvSpPr>
        <p:spPr>
          <a:xfrm>
            <a:off x="3057755" y="3873873"/>
            <a:ext cx="3422650" cy="575945"/>
          </a:xfrm>
          <a:prstGeom prst="rect">
            <a:avLst/>
          </a:prstGeom>
        </p:spPr>
        <p:txBody>
          <a:bodyPr vert="horz" wrap="square" lIns="0" tIns="10795" rIns="0" bIns="0" rtlCol="0">
            <a:spAutoFit/>
          </a:bodyPr>
          <a:lstStyle/>
          <a:p>
            <a:pPr marL="12700" marR="5080" indent="177165">
              <a:lnSpc>
                <a:spcPct val="100699"/>
              </a:lnSpc>
              <a:spcBef>
                <a:spcPts val="85"/>
              </a:spcBef>
              <a:tabLst>
                <a:tab pos="993775" algn="l"/>
                <a:tab pos="1729739" algn="l"/>
                <a:tab pos="1850389" algn="l"/>
                <a:tab pos="2307590" algn="l"/>
                <a:tab pos="3208655" algn="l"/>
              </a:tabLst>
            </a:pPr>
            <a:r>
              <a:rPr sz="1800" spc="-5" dirty="0">
                <a:latin typeface="Times New Roman" pitchFamily="18" charset="0"/>
                <a:cs typeface="Times New Roman" pitchFamily="18" charset="0"/>
              </a:rPr>
              <a:t>desig</a:t>
            </a:r>
            <a:r>
              <a:rPr sz="1800" dirty="0">
                <a:latin typeface="Times New Roman" pitchFamily="18" charset="0"/>
                <a:cs typeface="Times New Roman" pitchFamily="18" charset="0"/>
              </a:rPr>
              <a:t>n	</a:t>
            </a:r>
            <a:r>
              <a:rPr sz="1800" spc="-5" dirty="0">
                <a:latin typeface="Times New Roman" pitchFamily="18" charset="0"/>
                <a:cs typeface="Times New Roman" pitchFamily="18" charset="0"/>
              </a:rPr>
              <a:t>syste</a:t>
            </a:r>
            <a:r>
              <a:rPr sz="1800" dirty="0">
                <a:latin typeface="Times New Roman" pitchFamily="18" charset="0"/>
                <a:cs typeface="Times New Roman" pitchFamily="18" charset="0"/>
              </a:rPr>
              <a:t>m		</a:t>
            </a:r>
            <a:r>
              <a:rPr sz="1800" spc="-5" dirty="0">
                <a:latin typeface="Times New Roman" pitchFamily="18" charset="0"/>
                <a:cs typeface="Times New Roman" pitchFamily="18" charset="0"/>
              </a:rPr>
              <a:t>component</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or  specifie</a:t>
            </a:r>
            <a:r>
              <a:rPr sz="1800" dirty="0">
                <a:latin typeface="Times New Roman" pitchFamily="18" charset="0"/>
                <a:cs typeface="Times New Roman" pitchFamily="18" charset="0"/>
              </a:rPr>
              <a:t>d	</a:t>
            </a:r>
            <a:r>
              <a:rPr sz="1800" spc="-310" dirty="0">
                <a:latin typeface="Times New Roman" pitchFamily="18" charset="0"/>
                <a:cs typeface="Times New Roman" pitchFamily="18" charset="0"/>
              </a:rPr>
              <a:t> </a:t>
            </a:r>
            <a:r>
              <a:rPr sz="1800" spc="-5" dirty="0">
                <a:latin typeface="Times New Roman" pitchFamily="18" charset="0"/>
                <a:cs typeface="Times New Roman" pitchFamily="18" charset="0"/>
              </a:rPr>
              <a:t>need</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wit</a:t>
            </a:r>
            <a:r>
              <a:rPr sz="1800" dirty="0">
                <a:latin typeface="Times New Roman" pitchFamily="18" charset="0"/>
                <a:cs typeface="Times New Roman" pitchFamily="18" charset="0"/>
              </a:rPr>
              <a:t>h	</a:t>
            </a:r>
            <a:r>
              <a:rPr sz="1800" spc="-5" dirty="0">
                <a:latin typeface="Times New Roman" pitchFamily="18" charset="0"/>
                <a:cs typeface="Times New Roman" pitchFamily="18" charset="0"/>
              </a:rPr>
              <a:t>appropriate</a:t>
            </a:r>
            <a:endParaRPr sz="1800" dirty="0">
              <a:latin typeface="Times New Roman" pitchFamily="18" charset="0"/>
              <a:cs typeface="Times New Roman" pitchFamily="18" charset="0"/>
            </a:endParaRPr>
          </a:p>
        </p:txBody>
      </p:sp>
      <p:sp>
        <p:nvSpPr>
          <p:cNvPr id="6" name="object 6"/>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7" name="object 7"/>
          <p:cNvSpPr/>
          <p:nvPr/>
        </p:nvSpPr>
        <p:spPr>
          <a:xfrm>
            <a:off x="-1" y="0"/>
            <a:ext cx="1443789" cy="952498"/>
          </a:xfrm>
          <a:prstGeom prst="rect">
            <a:avLst/>
          </a:prstGeom>
          <a:blipFill>
            <a:blip r:embed="rId3" cstate="print"/>
            <a:stretch>
              <a:fillRect/>
            </a:stretch>
          </a:blipFill>
        </p:spPr>
        <p:txBody>
          <a:bodyPr wrap="square" lIns="0" tIns="0" rIns="0" bIns="0" rtlCol="0"/>
          <a:lstStyle/>
          <a:p>
            <a:endParaRPr lang="en-IN" dirty="0" smtClean="0"/>
          </a:p>
        </p:txBody>
      </p:sp>
      <p:sp>
        <p:nvSpPr>
          <p:cNvPr id="8" name="object 8"/>
          <p:cNvSpPr/>
          <p:nvPr/>
        </p:nvSpPr>
        <p:spPr>
          <a:xfrm>
            <a:off x="0" y="6134087"/>
            <a:ext cx="6857986" cy="3238493"/>
          </a:xfrm>
          <a:prstGeom prst="rect">
            <a:avLst/>
          </a:prstGeom>
          <a:blipFill>
            <a:blip r:embed="rId4" cstate="print"/>
            <a:stretch>
              <a:fillRect/>
            </a:stretch>
          </a:blipFill>
        </p:spPr>
        <p:txBody>
          <a:bodyPr wrap="square" lIns="0" tIns="0" rIns="0" bIns="0" rtlCol="0"/>
          <a:lstStyle/>
          <a:p>
            <a:endParaRPr dirty="0"/>
          </a:p>
        </p:txBody>
      </p:sp>
      <p:sp>
        <p:nvSpPr>
          <p:cNvPr id="9" name="object 9"/>
          <p:cNvSpPr txBox="1"/>
          <p:nvPr/>
        </p:nvSpPr>
        <p:spPr>
          <a:xfrm>
            <a:off x="214290" y="685772"/>
            <a:ext cx="6299200" cy="3188502"/>
          </a:xfrm>
          <a:prstGeom prst="rect">
            <a:avLst/>
          </a:prstGeom>
        </p:spPr>
        <p:txBody>
          <a:bodyPr vert="horz" wrap="square" lIns="0" tIns="12700" rIns="0" bIns="0" rtlCol="0">
            <a:spAutoFit/>
          </a:bodyPr>
          <a:lstStyle/>
          <a:p>
            <a:pPr marL="229870" marR="5643880" indent="-40640">
              <a:lnSpc>
                <a:spcPct val="106600"/>
              </a:lnSpc>
              <a:spcBef>
                <a:spcPts val="100"/>
              </a:spcBef>
            </a:pPr>
            <a:endParaRPr sz="1400" dirty="0" smtClean="0">
              <a:latin typeface="Calibri"/>
              <a:cs typeface="Calibri"/>
            </a:endParaRPr>
          </a:p>
          <a:p>
            <a:pPr marL="174625">
              <a:lnSpc>
                <a:spcPct val="100000"/>
              </a:lnSpc>
              <a:spcBef>
                <a:spcPts val="1070"/>
              </a:spcBef>
            </a:pPr>
            <a:r>
              <a:rPr sz="2000" b="1" i="1" spc="-5" dirty="0" smtClean="0">
                <a:solidFill>
                  <a:srgbClr val="FF0000"/>
                </a:solidFill>
                <a:latin typeface="Times New Roman" pitchFamily="18" charset="0"/>
                <a:cs typeface="Times New Roman" pitchFamily="18" charset="0"/>
              </a:rPr>
              <a:t>PROGRAM</a:t>
            </a:r>
            <a:r>
              <a:rPr sz="2000" b="1" i="1" spc="-10" dirty="0" smtClean="0">
                <a:solidFill>
                  <a:srgbClr val="FF0000"/>
                </a:solidFill>
                <a:latin typeface="Times New Roman" pitchFamily="18" charset="0"/>
                <a:cs typeface="Times New Roman" pitchFamily="18" charset="0"/>
              </a:rPr>
              <a:t> </a:t>
            </a:r>
            <a:r>
              <a:rPr sz="2000" b="1" i="1" spc="-5" dirty="0" smtClean="0">
                <a:solidFill>
                  <a:srgbClr val="FF0000"/>
                </a:solidFill>
                <a:latin typeface="Times New Roman" pitchFamily="18" charset="0"/>
                <a:cs typeface="Times New Roman" pitchFamily="18" charset="0"/>
              </a:rPr>
              <a:t>OUTCOMES</a:t>
            </a:r>
            <a:endParaRPr lang="en-US" i="1" dirty="0" smtClean="0">
              <a:solidFill>
                <a:srgbClr val="363434"/>
              </a:solidFill>
              <a:latin typeface="Times New Roman" pitchFamily="18" charset="0"/>
              <a:cs typeface="Times New Roman" pitchFamily="18" charset="0"/>
            </a:endParaRPr>
          </a:p>
          <a:p>
            <a:pPr marL="12700" algn="just">
              <a:lnSpc>
                <a:spcPct val="100000"/>
              </a:lnSpc>
              <a:spcBef>
                <a:spcPts val="910"/>
              </a:spcBef>
            </a:pPr>
            <a:r>
              <a:rPr sz="1800" b="1" i="1" spc="-5" smtClean="0">
                <a:latin typeface="Times New Roman" pitchFamily="18" charset="0"/>
                <a:cs typeface="Times New Roman" pitchFamily="18" charset="0"/>
              </a:rPr>
              <a:t>Engineering </a:t>
            </a:r>
            <a:r>
              <a:rPr sz="1800" b="1" i="1" smtClean="0">
                <a:latin typeface="Times New Roman" pitchFamily="18" charset="0"/>
                <a:cs typeface="Times New Roman" pitchFamily="18" charset="0"/>
              </a:rPr>
              <a:t>knowledge</a:t>
            </a:r>
            <a:r>
              <a:rPr lang="en-IN" b="1" i="1" spc="-5" dirty="0" smtClean="0">
                <a:latin typeface="Times New Roman" pitchFamily="18" charset="0"/>
                <a:cs typeface="Times New Roman" pitchFamily="18" charset="0"/>
              </a:rPr>
              <a:t>:</a:t>
            </a:r>
            <a:r>
              <a:rPr sz="1800" i="1" smtClean="0">
                <a:solidFill>
                  <a:srgbClr val="363434"/>
                </a:solidFill>
                <a:latin typeface="Times New Roman" pitchFamily="18" charset="0"/>
                <a:cs typeface="Times New Roman" pitchFamily="18" charset="0"/>
              </a:rPr>
              <a:t> </a:t>
            </a:r>
            <a:r>
              <a:rPr sz="1800" spc="-5" dirty="0">
                <a:latin typeface="Times New Roman" pitchFamily="18" charset="0"/>
                <a:cs typeface="Times New Roman" pitchFamily="18" charset="0"/>
              </a:rPr>
              <a:t>Apply the knowledge of mathematics,  science, engineering fundamentals, and an engineering  specialization to the solution of complex engineering</a:t>
            </a:r>
            <a:r>
              <a:rPr sz="1800" spc="-35" dirty="0">
                <a:latin typeface="Times New Roman" pitchFamily="18" charset="0"/>
                <a:cs typeface="Times New Roman" pitchFamily="18" charset="0"/>
              </a:rPr>
              <a:t> </a:t>
            </a:r>
            <a:r>
              <a:rPr sz="1800" spc="-5">
                <a:latin typeface="Times New Roman" pitchFamily="18" charset="0"/>
                <a:cs typeface="Times New Roman" pitchFamily="18" charset="0"/>
              </a:rPr>
              <a:t>problems</a:t>
            </a:r>
            <a:r>
              <a:rPr sz="1800" spc="-5" smtClean="0">
                <a:latin typeface="Times New Roman" pitchFamily="18" charset="0"/>
                <a:cs typeface="Times New Roman" pitchFamily="18" charset="0"/>
              </a:rPr>
              <a:t>.</a:t>
            </a:r>
            <a:endParaRPr sz="1800" dirty="0">
              <a:latin typeface="Times New Roman" pitchFamily="18" charset="0"/>
              <a:cs typeface="Times New Roman" pitchFamily="18" charset="0"/>
            </a:endParaRPr>
          </a:p>
          <a:p>
            <a:pPr marL="22225" marR="111125" algn="just">
              <a:lnSpc>
                <a:spcPct val="100699"/>
              </a:lnSpc>
              <a:spcBef>
                <a:spcPts val="595"/>
              </a:spcBef>
            </a:pPr>
            <a:r>
              <a:rPr sz="1800" b="1" i="1" spc="-5" dirty="0">
                <a:latin typeface="Times New Roman" pitchFamily="18" charset="0"/>
                <a:cs typeface="Times New Roman" pitchFamily="18" charset="0"/>
              </a:rPr>
              <a:t>Problem analysis:</a:t>
            </a:r>
            <a:r>
              <a:rPr sz="1800" b="1" spc="-5" dirty="0">
                <a:latin typeface="Times New Roman" pitchFamily="18" charset="0"/>
                <a:cs typeface="Times New Roman" pitchFamily="18" charset="0"/>
              </a:rPr>
              <a:t> </a:t>
            </a:r>
            <a:r>
              <a:rPr sz="1800" spc="-5" dirty="0">
                <a:latin typeface="Times New Roman" pitchFamily="18" charset="0"/>
                <a:cs typeface="Times New Roman" pitchFamily="18" charset="0"/>
              </a:rPr>
              <a:t>Identify, formulate, research literature, and  analyze complex engineering problems reaching substantiated  conclusions using first principles of mathematics, natural sciences,  and engineering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sciences.</a:t>
            </a:r>
            <a:endParaRPr sz="1800" dirty="0">
              <a:latin typeface="Times New Roman" pitchFamily="18" charset="0"/>
              <a:cs typeface="Times New Roman" pitchFamily="18" charset="0"/>
            </a:endParaRPr>
          </a:p>
          <a:p>
            <a:pPr marL="25400" algn="just">
              <a:lnSpc>
                <a:spcPct val="100000"/>
              </a:lnSpc>
              <a:spcBef>
                <a:spcPts val="615"/>
              </a:spcBef>
            </a:pPr>
            <a:r>
              <a:rPr lang="en-IN" sz="1800" b="1" i="1" spc="-5" dirty="0" smtClean="0">
                <a:latin typeface="Times New Roman" pitchFamily="18" charset="0"/>
                <a:cs typeface="Times New Roman" pitchFamily="18" charset="0"/>
              </a:rPr>
              <a:t> </a:t>
            </a:r>
            <a:r>
              <a:rPr sz="1800" b="1" i="1" spc="-5" smtClean="0">
                <a:latin typeface="Times New Roman" pitchFamily="18" charset="0"/>
                <a:cs typeface="Times New Roman" pitchFamily="18" charset="0"/>
              </a:rPr>
              <a:t>Design/development</a:t>
            </a:r>
            <a:r>
              <a:rPr sz="1800" b="1" i="1" spc="260" smtClean="0">
                <a:latin typeface="Times New Roman" pitchFamily="18" charset="0"/>
                <a:cs typeface="Times New Roman" pitchFamily="18" charset="0"/>
              </a:rPr>
              <a:t> </a:t>
            </a:r>
            <a:r>
              <a:rPr sz="1800" b="1" i="1" spc="-5" dirty="0">
                <a:latin typeface="Times New Roman" pitchFamily="18" charset="0"/>
                <a:cs typeface="Times New Roman" pitchFamily="18" charset="0"/>
              </a:rPr>
              <a:t>of</a:t>
            </a:r>
            <a:r>
              <a:rPr sz="1800" b="1" i="1" spc="260" dirty="0">
                <a:latin typeface="Times New Roman" pitchFamily="18" charset="0"/>
                <a:cs typeface="Times New Roman" pitchFamily="18" charset="0"/>
              </a:rPr>
              <a:t> </a:t>
            </a:r>
            <a:r>
              <a:rPr sz="1800" b="1" i="1" spc="-5" dirty="0">
                <a:latin typeface="Times New Roman" pitchFamily="18" charset="0"/>
                <a:cs typeface="Times New Roman" pitchFamily="18" charset="0"/>
              </a:rPr>
              <a:t>solutions:</a:t>
            </a:r>
            <a:r>
              <a:rPr sz="1800" b="1" i="1" spc="265" dirty="0">
                <a:latin typeface="Times New Roman" pitchFamily="18" charset="0"/>
                <a:cs typeface="Times New Roman" pitchFamily="18" charset="0"/>
              </a:rPr>
              <a:t> </a:t>
            </a:r>
            <a:r>
              <a:rPr sz="1800" spc="-5" dirty="0">
                <a:latin typeface="Times New Roman" pitchFamily="18" charset="0"/>
                <a:cs typeface="Times New Roman" pitchFamily="18" charset="0"/>
              </a:rPr>
              <a:t>Design</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solutions</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for</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complex</a:t>
            </a:r>
            <a:endParaRPr sz="1800" dirty="0">
              <a:latin typeface="Times New Roman" pitchFamily="18" charset="0"/>
              <a:cs typeface="Times New Roman" pitchFamily="18" charset="0"/>
            </a:endParaRPr>
          </a:p>
        </p:txBody>
      </p:sp>
      <p:sp>
        <p:nvSpPr>
          <p:cNvPr id="10" name="object 10"/>
          <p:cNvSpPr txBox="1"/>
          <p:nvPr/>
        </p:nvSpPr>
        <p:spPr>
          <a:xfrm>
            <a:off x="301624" y="4426322"/>
            <a:ext cx="6172835" cy="4412426"/>
          </a:xfrm>
          <a:prstGeom prst="rect">
            <a:avLst/>
          </a:prstGeom>
        </p:spPr>
        <p:txBody>
          <a:bodyPr vert="horz" wrap="square" lIns="0" tIns="10795" rIns="0" bIns="0" rtlCol="0">
            <a:spAutoFit/>
          </a:bodyPr>
          <a:lstStyle/>
          <a:p>
            <a:pPr marL="15240" marR="5080" algn="just">
              <a:lnSpc>
                <a:spcPct val="100699"/>
              </a:lnSpc>
              <a:spcBef>
                <a:spcPts val="85"/>
              </a:spcBef>
            </a:pPr>
            <a:r>
              <a:rPr sz="1800" spc="-5" dirty="0">
                <a:latin typeface="Times New Roman" pitchFamily="18" charset="0"/>
                <a:cs typeface="Times New Roman" pitchFamily="18" charset="0"/>
              </a:rPr>
              <a:t>consideration for the public health </a:t>
            </a:r>
            <a:r>
              <a:rPr sz="1800" spc="-5">
                <a:latin typeface="Times New Roman" pitchFamily="18" charset="0"/>
                <a:cs typeface="Times New Roman" pitchFamily="18" charset="0"/>
              </a:rPr>
              <a:t>and </a:t>
            </a:r>
            <a:r>
              <a:rPr sz="1800" spc="-5" smtClean="0">
                <a:latin typeface="Times New Roman" pitchFamily="18" charset="0"/>
                <a:cs typeface="Times New Roman" pitchFamily="18" charset="0"/>
              </a:rPr>
              <a:t>safety</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and </a:t>
            </a:r>
            <a:r>
              <a:rPr sz="1800" spc="-5" dirty="0">
                <a:latin typeface="Times New Roman" pitchFamily="18" charset="0"/>
                <a:cs typeface="Times New Roman" pitchFamily="18" charset="0"/>
              </a:rPr>
              <a:t>the cultural</a:t>
            </a:r>
            <a:r>
              <a:rPr sz="1800" spc="-5">
                <a:latin typeface="Times New Roman" pitchFamily="18" charset="0"/>
                <a:cs typeface="Times New Roman" pitchFamily="18" charset="0"/>
              </a:rPr>
              <a:t>,  </a:t>
            </a:r>
            <a:r>
              <a:rPr sz="1800" spc="-5" smtClean="0">
                <a:latin typeface="Times New Roman" pitchFamily="18" charset="0"/>
                <a:cs typeface="Times New Roman" pitchFamily="18" charset="0"/>
              </a:rPr>
              <a:t>soci</a:t>
            </a:r>
            <a:r>
              <a:rPr lang="en-IN" sz="1800" spc="-5" dirty="0" smtClean="0">
                <a:latin typeface="Times New Roman" pitchFamily="18" charset="0"/>
                <a:cs typeface="Times New Roman" pitchFamily="18" charset="0"/>
              </a:rPr>
              <a:t>a</a:t>
            </a:r>
            <a:r>
              <a:rPr sz="1800" spc="-5" smtClean="0">
                <a:latin typeface="Times New Roman" pitchFamily="18" charset="0"/>
                <a:cs typeface="Times New Roman" pitchFamily="18" charset="0"/>
              </a:rPr>
              <a:t>l</a:t>
            </a:r>
            <a:r>
              <a:rPr sz="1800" spc="-5" dirty="0">
                <a:latin typeface="Times New Roman" pitchFamily="18" charset="0"/>
                <a:cs typeface="Times New Roman" pitchFamily="18" charset="0"/>
              </a:rPr>
              <a:t>, and environmental</a:t>
            </a:r>
            <a:r>
              <a:rPr sz="1800" spc="-15" dirty="0">
                <a:latin typeface="Times New Roman" pitchFamily="18" charset="0"/>
                <a:cs typeface="Times New Roman" pitchFamily="18" charset="0"/>
              </a:rPr>
              <a:t> </a:t>
            </a:r>
            <a:r>
              <a:rPr sz="1800" spc="-5" dirty="0">
                <a:latin typeface="Times New Roman" pitchFamily="18" charset="0"/>
                <a:cs typeface="Times New Roman" pitchFamily="18" charset="0"/>
              </a:rPr>
              <a:t>considerations.</a:t>
            </a:r>
            <a:endParaRPr sz="1800" dirty="0">
              <a:latin typeface="Times New Roman" pitchFamily="18" charset="0"/>
              <a:cs typeface="Times New Roman" pitchFamily="18" charset="0"/>
            </a:endParaRPr>
          </a:p>
          <a:p>
            <a:pPr marL="12700" marR="6350" algn="just">
              <a:lnSpc>
                <a:spcPct val="100699"/>
              </a:lnSpc>
              <a:spcBef>
                <a:spcPts val="825"/>
              </a:spcBef>
            </a:pPr>
            <a:r>
              <a:rPr sz="1800" b="1" i="1" spc="-5" dirty="0">
                <a:latin typeface="Times New Roman" pitchFamily="18" charset="0"/>
                <a:cs typeface="Times New Roman" pitchFamily="18" charset="0"/>
              </a:rPr>
              <a:t>Conduct investigations of complex </a:t>
            </a:r>
            <a:r>
              <a:rPr sz="1800" b="1" i="1" dirty="0">
                <a:latin typeface="Times New Roman" pitchFamily="18" charset="0"/>
                <a:cs typeface="Times New Roman" pitchFamily="18" charset="0"/>
              </a:rPr>
              <a:t>problems: </a:t>
            </a:r>
            <a:r>
              <a:rPr sz="1800" spc="-5" dirty="0">
                <a:latin typeface="Times New Roman" pitchFamily="18" charset="0"/>
                <a:cs typeface="Times New Roman" pitchFamily="18" charset="0"/>
              </a:rPr>
              <a:t>Use research-based  knowledge and research methods including design of  experiments, analysis and interpretation of data, and synthesis of  the information to provide valid</a:t>
            </a:r>
            <a:r>
              <a:rPr sz="1800" spc="-15" dirty="0">
                <a:latin typeface="Times New Roman" pitchFamily="18" charset="0"/>
                <a:cs typeface="Times New Roman" pitchFamily="18" charset="0"/>
              </a:rPr>
              <a:t> </a:t>
            </a:r>
            <a:r>
              <a:rPr sz="1800" spc="-5">
                <a:latin typeface="Times New Roman" pitchFamily="18" charset="0"/>
                <a:cs typeface="Times New Roman" pitchFamily="18" charset="0"/>
              </a:rPr>
              <a:t>conclusions</a:t>
            </a:r>
            <a:r>
              <a:rPr sz="1800" spc="-5" smtClean="0">
                <a:latin typeface="Times New Roman" pitchFamily="18" charset="0"/>
                <a:cs typeface="Times New Roman" pitchFamily="18" charset="0"/>
              </a:rPr>
              <a:t>.</a:t>
            </a:r>
            <a:endParaRPr lang="en-IN" sz="1800" spc="-5" dirty="0" smtClean="0">
              <a:latin typeface="Times New Roman" pitchFamily="18" charset="0"/>
              <a:cs typeface="Times New Roman" pitchFamily="18" charset="0"/>
            </a:endParaRPr>
          </a:p>
          <a:p>
            <a:pPr marL="12700" marR="6350" algn="just">
              <a:lnSpc>
                <a:spcPct val="100699"/>
              </a:lnSpc>
              <a:spcBef>
                <a:spcPts val="825"/>
              </a:spcBef>
            </a:pPr>
            <a:r>
              <a:rPr lang="en-IN" b="1" i="1" spc="-5" dirty="0" smtClean="0">
                <a:latin typeface="Times New Roman" pitchFamily="18" charset="0"/>
                <a:cs typeface="Times New Roman" pitchFamily="18" charset="0"/>
              </a:rPr>
              <a:t>Modern tool usage: </a:t>
            </a:r>
            <a:r>
              <a:rPr lang="en-IN" spc="-5" dirty="0" smtClean="0">
                <a:latin typeface="Times New Roman" pitchFamily="18" charset="0"/>
                <a:cs typeface="Times New Roman" pitchFamily="18" charset="0"/>
              </a:rPr>
              <a:t>Create, select, and apply appropriate  techniques, resources, and modern engineering and IT tools  including prediction and modelling to complex engineering activities  with an understanding of the</a:t>
            </a:r>
            <a:r>
              <a:rPr lang="en-IN" spc="-1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limitations.</a:t>
            </a:r>
            <a:endParaRPr sz="1800" dirty="0">
              <a:latin typeface="Times New Roman" pitchFamily="18" charset="0"/>
              <a:cs typeface="Times New Roman" pitchFamily="18" charset="0"/>
            </a:endParaRPr>
          </a:p>
          <a:p>
            <a:pPr marL="12700" marR="10160" algn="just"/>
            <a:r>
              <a:rPr sz="1800" b="1" i="1" spc="-5" dirty="0">
                <a:latin typeface="Times New Roman" pitchFamily="18" charset="0"/>
                <a:cs typeface="Times New Roman" pitchFamily="18" charset="0"/>
              </a:rPr>
              <a:t>The engineer and society</a:t>
            </a:r>
            <a:r>
              <a:rPr sz="1800" b="1" spc="-5" dirty="0">
                <a:latin typeface="Times New Roman" pitchFamily="18" charset="0"/>
                <a:cs typeface="Times New Roman" pitchFamily="18" charset="0"/>
              </a:rPr>
              <a:t>: </a:t>
            </a:r>
            <a:r>
              <a:rPr sz="1800" spc="-5" dirty="0">
                <a:latin typeface="Times New Roman" pitchFamily="18" charset="0"/>
                <a:cs typeface="Times New Roman" pitchFamily="18" charset="0"/>
              </a:rPr>
              <a:t>Apply reasoning informed by the  contextual knowledge to assess societal, health, safety, legal and  cultural issues and the consequent responsibilities relevant to the  professional engineering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practice.</a:t>
            </a:r>
            <a:endParaRPr sz="1800" dirty="0">
              <a:latin typeface="Times New Roman" pitchFamily="18" charset="0"/>
              <a:cs typeface="Times New Roman" pitchFamily="18" charset="0"/>
            </a:endParaRPr>
          </a:p>
          <a:p>
            <a:pPr marL="12700" marR="8890" algn="just">
              <a:lnSpc>
                <a:spcPct val="100699"/>
              </a:lnSpc>
            </a:pPr>
            <a:endParaRPr sz="1800" dirty="0">
              <a:latin typeface="Times New Roman" pitchFamily="18" charset="0"/>
              <a:cs typeface="Times New Roman" pitchFamily="18" charset="0"/>
            </a:endParaRPr>
          </a:p>
        </p:txBody>
      </p:sp>
      <p:sp>
        <p:nvSpPr>
          <p:cNvPr id="11" name="object 11"/>
          <p:cNvSpPr/>
          <p:nvPr/>
        </p:nvSpPr>
        <p:spPr>
          <a:xfrm>
            <a:off x="285728" y="1400152"/>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3" name="TextBox 12"/>
          <p:cNvSpPr txBox="1"/>
          <p:nvPr/>
        </p:nvSpPr>
        <p:spPr>
          <a:xfrm>
            <a:off x="428604" y="185706"/>
            <a:ext cx="642942" cy="523220"/>
          </a:xfrm>
          <a:prstGeom prst="rect">
            <a:avLst/>
          </a:prstGeom>
          <a:noFill/>
        </p:spPr>
        <p:txBody>
          <a:bodyPr wrap="square" rtlCol="0">
            <a:spAutoFit/>
          </a:bodyPr>
          <a:lstStyle/>
          <a:p>
            <a:r>
              <a:rPr lang="en-IN" sz="1400" b="1" dirty="0" smtClean="0"/>
              <a:t>TELSA</a:t>
            </a:r>
          </a:p>
          <a:p>
            <a:r>
              <a:rPr lang="en-IN" sz="1400" b="1" dirty="0" smtClean="0"/>
              <a:t>10</a:t>
            </a:r>
            <a:r>
              <a:rPr lang="en-IN" sz="1400" b="1" dirty="0" smtClean="0"/>
              <a:t>/17</a:t>
            </a:r>
            <a:endParaRPr lang="en-IN" sz="14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5" name="object 5"/>
          <p:cNvSpPr/>
          <p:nvPr/>
        </p:nvSpPr>
        <p:spPr>
          <a:xfrm>
            <a:off x="0" y="61848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7" name="object 7"/>
          <p:cNvSpPr txBox="1"/>
          <p:nvPr/>
        </p:nvSpPr>
        <p:spPr>
          <a:xfrm>
            <a:off x="241300" y="224408"/>
            <a:ext cx="6391273" cy="6874702"/>
          </a:xfrm>
          <a:prstGeom prst="rect">
            <a:avLst/>
          </a:prstGeom>
        </p:spPr>
        <p:txBody>
          <a:bodyPr vert="horz" wrap="square" lIns="0" tIns="12700" rIns="0" bIns="0" rtlCol="0">
            <a:spAutoFit/>
          </a:bodyPr>
          <a:lstStyle/>
          <a:p>
            <a:pPr marL="217170" marR="5700395" indent="-40640">
              <a:lnSpc>
                <a:spcPct val="106600"/>
              </a:lnSpc>
              <a:spcBef>
                <a:spcPts val="100"/>
              </a:spcBef>
            </a:pPr>
            <a:r>
              <a:rPr sz="1400" b="1" spc="-5">
                <a:latin typeface="Calibri"/>
                <a:cs typeface="Calibri"/>
              </a:rPr>
              <a:t>TESLA  </a:t>
            </a:r>
            <a:r>
              <a:rPr lang="en-IN" sz="1400" b="1" spc="-5" dirty="0" smtClean="0">
                <a:latin typeface="Calibri"/>
                <a:cs typeface="Calibri"/>
              </a:rPr>
              <a:t>10</a:t>
            </a:r>
            <a:r>
              <a:rPr sz="1400" b="1" spc="-5" smtClean="0">
                <a:latin typeface="Calibri"/>
                <a:cs typeface="Calibri"/>
              </a:rPr>
              <a:t>/1</a:t>
            </a:r>
            <a:r>
              <a:rPr lang="en-IN" sz="1400" b="1" spc="-5" dirty="0" smtClean="0">
                <a:latin typeface="Calibri"/>
                <a:cs typeface="Calibri"/>
              </a:rPr>
              <a:t>7</a:t>
            </a:r>
            <a:endParaRPr sz="1400" dirty="0">
              <a:latin typeface="Calibri"/>
              <a:cs typeface="Calibri"/>
            </a:endParaRPr>
          </a:p>
          <a:p>
            <a:pPr>
              <a:lnSpc>
                <a:spcPct val="100000"/>
              </a:lnSpc>
              <a:spcBef>
                <a:spcPts val="20"/>
              </a:spcBef>
            </a:pPr>
            <a:endParaRPr sz="1600" dirty="0">
              <a:latin typeface="Times New Roman"/>
              <a:cs typeface="Times New Roman"/>
            </a:endParaRPr>
          </a:p>
          <a:p>
            <a:pPr marL="12700" marR="8890" algn="just">
              <a:lnSpc>
                <a:spcPct val="100699"/>
              </a:lnSpc>
            </a:pPr>
            <a:r>
              <a:rPr lang="en-IN" b="1" i="1" spc="-5" dirty="0" smtClean="0">
                <a:latin typeface="Times New Roman" pitchFamily="18" charset="0"/>
                <a:cs typeface="Times New Roman" pitchFamily="18" charset="0"/>
              </a:rPr>
              <a:t>Environment and sustainability:</a:t>
            </a:r>
            <a:r>
              <a:rPr lang="en-IN" b="1" spc="-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Understand the impact of the  professional engineering solutions in societal and environmental  contexts and demonstrate the knowledge of and need for  sustainable</a:t>
            </a:r>
            <a:r>
              <a:rPr lang="en-IN" spc="-10"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development.</a:t>
            </a:r>
            <a:endParaRPr lang="en-IN" dirty="0" smtClean="0">
              <a:latin typeface="Times New Roman" pitchFamily="18" charset="0"/>
              <a:cs typeface="Times New Roman" pitchFamily="18" charset="0"/>
            </a:endParaRPr>
          </a:p>
          <a:p>
            <a:pPr marL="12700" marR="19685" algn="just">
              <a:lnSpc>
                <a:spcPct val="100699"/>
              </a:lnSpc>
            </a:pPr>
            <a:r>
              <a:rPr lang="en-IN" b="1" i="1" spc="-5" dirty="0" smtClean="0">
                <a:latin typeface="Times New Roman" pitchFamily="18" charset="0"/>
                <a:cs typeface="Times New Roman" pitchFamily="18" charset="0"/>
              </a:rPr>
              <a:t>Ethics:</a:t>
            </a:r>
            <a:r>
              <a:rPr lang="en-IN" b="1" spc="-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Apply ethical principles and commit to professional ethics,   responsibilities and norms of the engineering</a:t>
            </a:r>
            <a:r>
              <a:rPr lang="en-IN" spc="-30"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practice.</a:t>
            </a:r>
            <a:endParaRPr lang="en-IN" dirty="0" smtClean="0">
              <a:latin typeface="Times New Roman" pitchFamily="18" charset="0"/>
              <a:cs typeface="Times New Roman" pitchFamily="18" charset="0"/>
            </a:endParaRPr>
          </a:p>
          <a:p>
            <a:pPr marL="12700" marR="5715" algn="just">
              <a:lnSpc>
                <a:spcPct val="100699"/>
              </a:lnSpc>
            </a:pPr>
            <a:r>
              <a:rPr sz="1800" b="1" i="1" spc="-5" smtClean="0">
                <a:latin typeface="Times New Roman" pitchFamily="18" charset="0"/>
                <a:cs typeface="Times New Roman" pitchFamily="18" charset="0"/>
              </a:rPr>
              <a:t>Individual </a:t>
            </a:r>
            <a:r>
              <a:rPr sz="1800" b="1" i="1" spc="-5" dirty="0">
                <a:latin typeface="Times New Roman" pitchFamily="18" charset="0"/>
                <a:cs typeface="Times New Roman" pitchFamily="18" charset="0"/>
              </a:rPr>
              <a:t>and team work: </a:t>
            </a:r>
            <a:r>
              <a:rPr sz="1800" spc="-5" dirty="0">
                <a:latin typeface="Times New Roman" pitchFamily="18" charset="0"/>
                <a:cs typeface="Times New Roman" pitchFamily="18" charset="0"/>
              </a:rPr>
              <a:t>Function effectively as </a:t>
            </a:r>
            <a:r>
              <a:rPr sz="1800" spc="-5">
                <a:latin typeface="Times New Roman" pitchFamily="18" charset="0"/>
                <a:cs typeface="Times New Roman" pitchFamily="18" charset="0"/>
              </a:rPr>
              <a:t>an </a:t>
            </a:r>
            <a:r>
              <a:rPr sz="1800" spc="-5" smtClean="0">
                <a:latin typeface="Times New Roman" pitchFamily="18" charset="0"/>
                <a:cs typeface="Times New Roman" pitchFamily="18" charset="0"/>
              </a:rPr>
              <a:t>individual and </a:t>
            </a:r>
            <a:r>
              <a:rPr sz="1800" spc="-5" dirty="0">
                <a:latin typeface="Times New Roman" pitchFamily="18" charset="0"/>
                <a:cs typeface="Times New Roman" pitchFamily="18" charset="0"/>
              </a:rPr>
              <a:t>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member or leader in diverse teams, and in  multidisciplinary</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settings.</a:t>
            </a:r>
            <a:endParaRPr sz="1800" dirty="0">
              <a:latin typeface="Times New Roman" pitchFamily="18" charset="0"/>
              <a:cs typeface="Times New Roman" pitchFamily="18" charset="0"/>
            </a:endParaRPr>
          </a:p>
          <a:p>
            <a:pPr marL="12700" marR="6350" algn="just">
              <a:lnSpc>
                <a:spcPct val="100699"/>
              </a:lnSpc>
            </a:pPr>
            <a:r>
              <a:rPr sz="1800" b="1" i="1" spc="-5" smtClean="0">
                <a:latin typeface="Times New Roman" pitchFamily="18" charset="0"/>
                <a:cs typeface="Times New Roman" pitchFamily="18" charset="0"/>
              </a:rPr>
              <a:t>Communication</a:t>
            </a:r>
            <a:r>
              <a:rPr lang="en-IN" b="1" i="1" spc="-5" dirty="0" smtClean="0">
                <a:latin typeface="Times New Roman" pitchFamily="18" charset="0"/>
                <a:cs typeface="Times New Roman" pitchFamily="18" charset="0"/>
              </a:rPr>
              <a:t>:</a:t>
            </a:r>
            <a:r>
              <a:rPr sz="1800" i="1" spc="-5" smtClean="0">
                <a:latin typeface="Times New Roman" pitchFamily="18" charset="0"/>
                <a:cs typeface="Times New Roman" pitchFamily="18" charset="0"/>
              </a:rPr>
              <a:t> </a:t>
            </a:r>
            <a:r>
              <a:rPr sz="1800" spc="-5" dirty="0">
                <a:latin typeface="Times New Roman" pitchFamily="18" charset="0"/>
                <a:cs typeface="Times New Roman" pitchFamily="18" charset="0"/>
              </a:rPr>
              <a:t>Communicate effectively on complex engineering  activities with the engineering community and with society at large,  such as, being able to comprehend and write effective reports and  design documentation, make </a:t>
            </a:r>
            <a:r>
              <a:rPr sz="1800" spc="-5">
                <a:latin typeface="Times New Roman" pitchFamily="18" charset="0"/>
                <a:cs typeface="Times New Roman" pitchFamily="18" charset="0"/>
              </a:rPr>
              <a:t>effective </a:t>
            </a:r>
            <a:r>
              <a:rPr sz="1800" spc="-5" smtClean="0">
                <a:latin typeface="Times New Roman" pitchFamily="18" charset="0"/>
                <a:cs typeface="Times New Roman" pitchFamily="18" charset="0"/>
              </a:rPr>
              <a:t>presentations</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and </a:t>
            </a:r>
            <a:r>
              <a:rPr sz="1800" spc="-5" dirty="0">
                <a:latin typeface="Times New Roman" pitchFamily="18" charset="0"/>
                <a:cs typeface="Times New Roman" pitchFamily="18" charset="0"/>
              </a:rPr>
              <a:t>give and  receive clear</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instructions.</a:t>
            </a:r>
            <a:endParaRPr sz="1800" dirty="0">
              <a:latin typeface="Times New Roman" pitchFamily="18" charset="0"/>
              <a:cs typeface="Times New Roman" pitchFamily="18" charset="0"/>
            </a:endParaRPr>
          </a:p>
          <a:p>
            <a:pPr marL="12700" marR="8255" algn="just">
              <a:lnSpc>
                <a:spcPct val="100699"/>
              </a:lnSpc>
            </a:pPr>
            <a:r>
              <a:rPr sz="1800" b="1" i="1" spc="-5" dirty="0">
                <a:latin typeface="Times New Roman" pitchFamily="18" charset="0"/>
                <a:cs typeface="Times New Roman" pitchFamily="18" charset="0"/>
              </a:rPr>
              <a:t>Project management and finance: </a:t>
            </a:r>
            <a:r>
              <a:rPr sz="1800" spc="-5" dirty="0">
                <a:latin typeface="Times New Roman" pitchFamily="18" charset="0"/>
                <a:cs typeface="Times New Roman" pitchFamily="18" charset="0"/>
              </a:rPr>
              <a:t>Demonstrate knowledge and  understanding of the engineering and management principles and  apply these to one’s own work,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member and leader in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team,  to manage projects and in multidisciplinary</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environments.</a:t>
            </a:r>
            <a:endParaRPr sz="1800" dirty="0">
              <a:latin typeface="Times New Roman" pitchFamily="18" charset="0"/>
              <a:cs typeface="Times New Roman" pitchFamily="18" charset="0"/>
            </a:endParaRPr>
          </a:p>
          <a:p>
            <a:pPr marL="12700" marR="5080" algn="just">
              <a:lnSpc>
                <a:spcPct val="100699"/>
              </a:lnSpc>
            </a:pPr>
            <a:r>
              <a:rPr sz="1800" b="1" i="1" spc="-5" dirty="0">
                <a:latin typeface="Times New Roman" pitchFamily="18" charset="0"/>
                <a:cs typeface="Times New Roman" pitchFamily="18" charset="0"/>
              </a:rPr>
              <a:t>Life-long learning: </a:t>
            </a:r>
            <a:r>
              <a:rPr sz="1800" spc="-5" dirty="0">
                <a:latin typeface="Times New Roman" pitchFamily="18" charset="0"/>
                <a:cs typeface="Times New Roman" pitchFamily="18" charset="0"/>
              </a:rPr>
              <a:t>Recognize the need for, and have the  preparation and ability to engage in independent </a:t>
            </a:r>
            <a:r>
              <a:rPr sz="1800" spc="-5">
                <a:latin typeface="Times New Roman" pitchFamily="18" charset="0"/>
                <a:cs typeface="Times New Roman" pitchFamily="18" charset="0"/>
              </a:rPr>
              <a:t>and </a:t>
            </a:r>
            <a:r>
              <a:rPr sz="1800" spc="-5" smtClean="0">
                <a:latin typeface="Times New Roman" pitchFamily="18" charset="0"/>
                <a:cs typeface="Times New Roman" pitchFamily="18" charset="0"/>
              </a:rPr>
              <a:t>life-long</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learning </a:t>
            </a:r>
            <a:r>
              <a:rPr sz="1800" spc="-5" dirty="0">
                <a:latin typeface="Times New Roman" pitchFamily="18" charset="0"/>
                <a:cs typeface="Times New Roman" pitchFamily="18" charset="0"/>
              </a:rPr>
              <a:t>in the broadest context of technological</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change.</a:t>
            </a:r>
            <a:endParaRPr sz="1800" dirty="0">
              <a:latin typeface="Times New Roman" pitchFamily="18" charset="0"/>
              <a:cs typeface="Times New Roman" pitchFamily="18" charset="0"/>
            </a:endParaRPr>
          </a:p>
          <a:p>
            <a:pPr marL="12700" marR="8890" algn="just">
              <a:lnSpc>
                <a:spcPct val="100699"/>
              </a:lnSpc>
            </a:pPr>
            <a:endParaRPr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4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TotalTime>
  <Words>1693</Words>
  <Application>Microsoft Office PowerPoint</Application>
  <PresentationFormat>Custom</PresentationFormat>
  <Paragraphs>172</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Electrical Engineering Department JECRC , Jaipur</vt:lpstr>
      <vt:lpstr>Slide 2</vt:lpstr>
      <vt:lpstr>Slide 3</vt:lpstr>
      <vt:lpstr>Slide 4</vt:lpstr>
      <vt:lpstr>Slide 5</vt:lpstr>
      <vt:lpstr>Vision of the Institute</vt:lpstr>
      <vt:lpstr>Vision of Department </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Engineering Department JECRC , Jaipur</dc:title>
  <dc:creator>EE25</dc:creator>
  <cp:lastModifiedBy>Windows User</cp:lastModifiedBy>
  <cp:revision>131</cp:revision>
  <dcterms:created xsi:type="dcterms:W3CDTF">2017-10-03T04:23:59Z</dcterms:created>
  <dcterms:modified xsi:type="dcterms:W3CDTF">2018-04-27T11:42:15Z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2017-10-03T00:00:00Z</vt:filetime>
  </property>
  <property fmtid="{D5CDD505-2E9C-101B-9397-08002B2CF9AE}" pid="3" name="Creator">
    <vt:lpwstr>Google</vt:lpwstr>
  </property>
  <property fmtid="{D5CDD505-2E9C-101B-9397-08002B2CF9AE}" pid="4" name="LastSaved">
    <vt:filetime>2017-10-03T00:00:00Z</vt:filetime>
  </property>
</Properties>
</file>